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90" r:id="rId2"/>
    <p:sldId id="394" r:id="rId3"/>
    <p:sldId id="361" r:id="rId4"/>
    <p:sldId id="362" r:id="rId5"/>
    <p:sldId id="365" r:id="rId6"/>
    <p:sldId id="378" r:id="rId7"/>
    <p:sldId id="382" r:id="rId8"/>
    <p:sldId id="381" r:id="rId9"/>
    <p:sldId id="385" r:id="rId10"/>
    <p:sldId id="370" r:id="rId11"/>
    <p:sldId id="391" r:id="rId12"/>
    <p:sldId id="392" r:id="rId13"/>
    <p:sldId id="373" r:id="rId14"/>
    <p:sldId id="375" r:id="rId15"/>
    <p:sldId id="376" r:id="rId16"/>
    <p:sldId id="389" r:id="rId17"/>
    <p:sldId id="390" r:id="rId18"/>
    <p:sldId id="359" r:id="rId19"/>
    <p:sldId id="393" r:id="rId20"/>
    <p:sldId id="3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en Little" initials="KL" lastIdx="15" clrIdx="0">
    <p:extLst>
      <p:ext uri="{19B8F6BF-5375-455C-9EA6-DF929625EA0E}">
        <p15:presenceInfo xmlns:p15="http://schemas.microsoft.com/office/powerpoint/2012/main" userId="6d79533f-c857-41b9-88ef-35e99bc678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6A"/>
    <a:srgbClr val="F93E46"/>
    <a:srgbClr val="E3D128"/>
    <a:srgbClr val="45BEB4"/>
    <a:srgbClr val="5CC9F7"/>
    <a:srgbClr val="E20050"/>
    <a:srgbClr val="8B0012"/>
    <a:srgbClr val="FFA531"/>
    <a:srgbClr val="E08F28"/>
    <a:srgbClr val="003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8"/>
    <p:restoredTop sz="96404" autoAdjust="0"/>
  </p:normalViewPr>
  <p:slideViewPr>
    <p:cSldViewPr snapToGrid="0" snapToObjects="1">
      <p:cViewPr varScale="1">
        <p:scale>
          <a:sx n="65" d="100"/>
          <a:sy n="65" d="100"/>
        </p:scale>
        <p:origin x="90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little\Documents\SRHT\PSI%20Research\USAID%20Tajikistan\JIAS%20Manuscript\JIAS%20Submission%20Docs\Figure%201_Original%20Fil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little\Documents\SRHT\PSI%20Research\USAID%20Tajikistan\JIAS%20Manuscript\JIAS%20Submission%20Docs\Figure%201_Original%20Fil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42547065985422"/>
          <c:y val="0.11974538044553476"/>
          <c:w val="0.57541340576435385"/>
          <c:h val="0.674280457405135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HIV-</c:v>
                </c:pt>
              </c:strCache>
            </c:strRef>
          </c:tx>
          <c:spPr>
            <a:solidFill>
              <a:srgbClr val="45BEB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Unlimited RDS</c:v>
                </c:pt>
                <c:pt idx="1">
                  <c:v>Limited RDS</c:v>
                </c:pt>
                <c:pt idx="2">
                  <c:v>Active Case Finding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2111</c:v>
                </c:pt>
                <c:pt idx="1">
                  <c:v>3427</c:v>
                </c:pt>
                <c:pt idx="2">
                  <c:v>4572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D3-0C4B-B828-7E77876D82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HIV+</c:v>
                </c:pt>
              </c:strCache>
            </c:strRef>
          </c:tx>
          <c:spPr>
            <a:solidFill>
              <a:srgbClr val="00566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5153017116105523E-2"/>
                  <c:y val="6.63536184861314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02D3-0C4B-B828-7E77876D82F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105962511444719E-2"/>
                  <c:y val="5.77016974636963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2D3-0C4B-B828-7E77876D82F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9294180930087937E-2"/>
                  <c:y val="4.365548213508487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2D3-0C4B-B828-7E77876D82F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Futura Medium" panose="020B0602020204020303" pitchFamily="34" charset="-79"/>
                    <a:ea typeface="+mn-ea"/>
                    <a:cs typeface="Futura Medium" panose="020B0602020204020303" pitchFamily="34" charset="-79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Unlimited RDS</c:v>
                </c:pt>
                <c:pt idx="1">
                  <c:v>Limited RDS</c:v>
                </c:pt>
                <c:pt idx="2">
                  <c:v>Active Case Finding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32</c:v>
                </c:pt>
                <c:pt idx="1">
                  <c:v>90</c:v>
                </c:pt>
                <c:pt idx="2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2D3-0C4B-B828-7E77876D82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100"/>
        <c:axId val="209172960"/>
        <c:axId val="209173352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Yield</c:v>
                </c:pt>
              </c:strCache>
            </c:strRef>
          </c:tx>
          <c:spPr>
            <a:ln w="28575" cap="flat">
              <a:noFill/>
              <a:round/>
            </a:ln>
            <a:effectLst/>
          </c:spPr>
          <c:marker>
            <c:symbol val="diamond"/>
            <c:size val="25"/>
            <c:spPr>
              <a:solidFill>
                <a:srgbClr val="E20050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Sheet1!$F$2:$F$4</c:f>
                <c:numCache>
                  <c:formatCode>General</c:formatCode>
                  <c:ptCount val="3"/>
                  <c:pt idx="0">
                    <c:v>4.7323378441437233E-3</c:v>
                  </c:pt>
                  <c:pt idx="1">
                    <c:v>4.9899914700028414E-3</c:v>
                  </c:pt>
                  <c:pt idx="2">
                    <c:v>3.2551724137931028E-3</c:v>
                  </c:pt>
                </c:numCache>
              </c:numRef>
            </c:plus>
            <c:minus>
              <c:numRef>
                <c:f>Sheet1!$F$2:$F$4</c:f>
                <c:numCache>
                  <c:formatCode>General</c:formatCode>
                  <c:ptCount val="3"/>
                  <c:pt idx="0">
                    <c:v>4.7323378441437233E-3</c:v>
                  </c:pt>
                  <c:pt idx="1">
                    <c:v>4.9899914700028414E-3</c:v>
                  </c:pt>
                  <c:pt idx="2">
                    <c:v>3.2551724137931028E-3</c:v>
                  </c:pt>
                </c:numCache>
              </c:numRef>
            </c:minus>
            <c:spPr>
              <a:noFill/>
              <a:ln w="34925" cap="flat" cmpd="sng" algn="ctr">
                <a:solidFill>
                  <a:srgbClr val="E3D128"/>
                </a:solidFill>
                <a:round/>
              </a:ln>
              <a:effectLst/>
            </c:spPr>
          </c:errBars>
          <c:cat>
            <c:strRef>
              <c:f>Sheet1!$A$2:$A$4</c:f>
              <c:strCache>
                <c:ptCount val="3"/>
                <c:pt idx="0">
                  <c:v>Unlimited RDS</c:v>
                </c:pt>
                <c:pt idx="1">
                  <c:v>Limited RDS</c:v>
                </c:pt>
                <c:pt idx="2">
                  <c:v>Active Case Finding</c:v>
                </c:pt>
              </c:strCache>
            </c:strRef>
          </c:cat>
          <c:val>
            <c:numRef>
              <c:f>Sheet1!$D$2:$D$4</c:f>
              <c:numCache>
                <c:formatCode>0.0%</c:formatCode>
                <c:ptCount val="3"/>
                <c:pt idx="0">
                  <c:v>1.4932337844143724E-2</c:v>
                </c:pt>
                <c:pt idx="1">
                  <c:v>2.5589991470002842E-2</c:v>
                </c:pt>
                <c:pt idx="2">
                  <c:v>1.4655172413793103E-2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2D3-0C4B-B828-7E77876D82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174136"/>
        <c:axId val="209173744"/>
      </c:lineChart>
      <c:catAx>
        <c:axId val="20917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pPr>
            <a:endParaRPr lang="en-US"/>
          </a:p>
        </c:txPr>
        <c:crossAx val="209173352"/>
        <c:crosses val="autoZero"/>
        <c:auto val="1"/>
        <c:lblAlgn val="ctr"/>
        <c:lblOffset val="100"/>
        <c:noMultiLvlLbl val="0"/>
      </c:catAx>
      <c:valAx>
        <c:axId val="20917335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566A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rgbClr val="00566A"/>
                    </a:solidFill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PWID Tested</a:t>
                </a:r>
              </a:p>
            </c:rich>
          </c:tx>
          <c:layout>
            <c:manualLayout>
              <c:xMode val="edge"/>
              <c:yMode val="edge"/>
              <c:x val="6.5081568899687612E-3"/>
              <c:y val="0.30714901993633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00566A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566A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pPr>
            <a:endParaRPr lang="en-US"/>
          </a:p>
        </c:txPr>
        <c:crossAx val="209172960"/>
        <c:crosses val="autoZero"/>
        <c:crossBetween val="between"/>
        <c:majorUnit val="1000"/>
      </c:valAx>
      <c:valAx>
        <c:axId val="209173744"/>
        <c:scaling>
          <c:orientation val="minMax"/>
          <c:max val="3.1000000000000007E-2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rgbClr val="E2005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rgbClr val="E20050"/>
                    </a:solidFill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Testing Yield (%)</a:t>
                </a:r>
              </a:p>
            </c:rich>
          </c:tx>
          <c:layout>
            <c:manualLayout>
              <c:xMode val="edge"/>
              <c:yMode val="edge"/>
              <c:x val="0.93690918298446979"/>
              <c:y val="0.248006785056123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rgbClr val="E2005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E20050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pPr>
            <a:endParaRPr lang="en-US"/>
          </a:p>
        </c:txPr>
        <c:crossAx val="209174136"/>
        <c:crosses val="max"/>
        <c:crossBetween val="between"/>
        <c:majorUnit val="1.0000000000000002E-2"/>
      </c:valAx>
      <c:catAx>
        <c:axId val="209174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1737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206698202890424"/>
          <c:y val="2.0100502512562814E-2"/>
          <c:w val="0.42373020374571824"/>
          <c:h val="7.74769643156307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+mn-ea"/>
              <a:cs typeface="Futura Medium" panose="020B0602020204020303" pitchFamily="34" charset="-79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Adjusted Log-Odds</c:v>
                </c:pt>
              </c:strCache>
            </c:strRef>
          </c:tx>
          <c:spPr>
            <a:solidFill>
              <a:srgbClr val="E08F2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5BEB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1D2-E14C-AB0E-C729D2472B34}"/>
              </c:ext>
            </c:extLst>
          </c:dPt>
          <c:dPt>
            <c:idx val="1"/>
            <c:invertIfNegative val="0"/>
            <c:bubble3D val="0"/>
            <c:spPr>
              <a:solidFill>
                <a:srgbClr val="E3D128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1D2-E14C-AB0E-C729D2472B34}"/>
              </c:ext>
            </c:extLst>
          </c:dPt>
          <c:dPt>
            <c:idx val="3"/>
            <c:invertIfNegative val="0"/>
            <c:bubble3D val="0"/>
            <c:spPr>
              <a:solidFill>
                <a:srgbClr val="E20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1D2-E14C-AB0E-C729D2472B34}"/>
              </c:ext>
            </c:extLst>
          </c:dPt>
          <c:dPt>
            <c:idx val="4"/>
            <c:invertIfNegative val="0"/>
            <c:bubble3D val="0"/>
            <c:spPr>
              <a:solidFill>
                <a:srgbClr val="8B001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1D2-E14C-AB0E-C729D2472B34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Sheet1!$C$2:$C$6</c:f>
                <c:numCache>
                  <c:formatCode>General</c:formatCode>
                  <c:ptCount val="5"/>
                  <c:pt idx="0">
                    <c:v>0.51466440007315628</c:v>
                  </c:pt>
                  <c:pt idx="1">
                    <c:v>0.32742240110129495</c:v>
                  </c:pt>
                  <c:pt idx="2">
                    <c:v>1.9608471388376337E-2</c:v>
                  </c:pt>
                  <c:pt idx="3">
                    <c:v>0.35625112532675174</c:v>
                  </c:pt>
                  <c:pt idx="4">
                    <c:v>0.36464311358790918</c:v>
                  </c:pt>
                </c:numCache>
              </c:numRef>
            </c:plus>
            <c:minus>
              <c:numRef>
                <c:f>Sheet1!$C$2:$C$6</c:f>
                <c:numCache>
                  <c:formatCode>General</c:formatCode>
                  <c:ptCount val="5"/>
                  <c:pt idx="0">
                    <c:v>0.51466440007315628</c:v>
                  </c:pt>
                  <c:pt idx="1">
                    <c:v>0.32742240110129495</c:v>
                  </c:pt>
                  <c:pt idx="2">
                    <c:v>1.9608471388376337E-2</c:v>
                  </c:pt>
                  <c:pt idx="3">
                    <c:v>0.35625112532675174</c:v>
                  </c:pt>
                  <c:pt idx="4">
                    <c:v>0.36464311358790918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2"/>
                </a:solidFill>
                <a:round/>
              </a:ln>
              <a:effectLst/>
            </c:spPr>
          </c:errBars>
          <c:cat>
            <c:strRef>
              <c:f>Sheet1!$A$2:$A$6</c:f>
              <c:strCache>
                <c:ptCount val="5"/>
                <c:pt idx="0">
                  <c:v>Unlimited RDS (vs. ACF)</c:v>
                </c:pt>
                <c:pt idx="1">
                  <c:v>Wave-Limited RDS (vs. ACF)</c:v>
                </c:pt>
                <c:pt idx="2">
                  <c:v>Age</c:v>
                </c:pt>
                <c:pt idx="3">
                  <c:v>Female Sex</c:v>
                </c:pt>
                <c:pt idx="4">
                  <c:v>Ever Tested for HIV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0.55388511322643763</c:v>
                </c:pt>
                <c:pt idx="1">
                  <c:v>0.43178241642553783</c:v>
                </c:pt>
                <c:pt idx="2">
                  <c:v>2.9558802241544429E-2</c:v>
                </c:pt>
                <c:pt idx="3">
                  <c:v>1.2149127443642704</c:v>
                </c:pt>
                <c:pt idx="4">
                  <c:v>-0.3285040669720361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D2-E14C-AB0E-C729D2472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axId val="209174920"/>
        <c:axId val="209175312"/>
      </c:barChart>
      <c:catAx>
        <c:axId val="209174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28575" cap="flat" cmpd="sng" algn="ctr">
            <a:solidFill>
              <a:schemeClr val="accent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pPr>
            <a:endParaRPr lang="en-US"/>
          </a:p>
        </c:txPr>
        <c:crossAx val="209175312"/>
        <c:crosses val="autoZero"/>
        <c:auto val="1"/>
        <c:lblAlgn val="ctr"/>
        <c:lblOffset val="100"/>
        <c:noMultiLvlLbl val="0"/>
      </c:catAx>
      <c:valAx>
        <c:axId val="209175312"/>
        <c:scaling>
          <c:orientation val="minMax"/>
          <c:max val="1.7500000000000002"/>
          <c:min val="-0.7500000000000001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Adjusted Log Odds</a:t>
                </a:r>
              </a:p>
            </c:rich>
          </c:tx>
          <c:layout>
            <c:manualLayout>
              <c:xMode val="edge"/>
              <c:yMode val="edge"/>
              <c:x val="0.54996840934695279"/>
              <c:y val="0.948039772727272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cross"/>
        <c:minorTickMark val="none"/>
        <c:tickLblPos val="nextTo"/>
        <c:spPr>
          <a:noFill/>
          <a:ln>
            <a:solidFill>
              <a:schemeClr val="accent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pPr>
            <a:endParaRPr lang="en-US"/>
          </a:p>
        </c:txPr>
        <c:crossAx val="209174920"/>
        <c:crosses val="autoZero"/>
        <c:crossBetween val="between"/>
        <c:majorUnit val="0.75000000000000011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Adjusted Log-Odds</c:v>
                </c:pt>
              </c:strCache>
            </c:strRef>
          </c:tx>
          <c:spPr>
            <a:solidFill>
              <a:srgbClr val="E08F2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566A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1D2-E14C-AB0E-C729D2472B34}"/>
              </c:ext>
            </c:extLst>
          </c:dPt>
          <c:dPt>
            <c:idx val="1"/>
            <c:invertIfNegative val="0"/>
            <c:bubble3D val="0"/>
            <c:spPr>
              <a:solidFill>
                <a:srgbClr val="5CC9F7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1D2-E14C-AB0E-C729D2472B34}"/>
              </c:ext>
            </c:extLst>
          </c:dPt>
          <c:dPt>
            <c:idx val="2"/>
            <c:invertIfNegative val="0"/>
            <c:bubble3D val="0"/>
            <c:spPr>
              <a:solidFill>
                <a:srgbClr val="45BEB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1D2-E14C-AB0E-C729D2472B34}"/>
              </c:ext>
            </c:extLst>
          </c:dPt>
          <c:dPt>
            <c:idx val="3"/>
            <c:invertIfNegative val="0"/>
            <c:bubble3D val="0"/>
            <c:spPr>
              <a:solidFill>
                <a:srgbClr val="E3D128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1D2-E14C-AB0E-C729D2472B34}"/>
              </c:ext>
            </c:extLst>
          </c:dPt>
          <c:dPt>
            <c:idx val="5"/>
            <c:invertIfNegative val="0"/>
            <c:bubble3D val="0"/>
            <c:spPr>
              <a:solidFill>
                <a:srgbClr val="E20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7D-DF47-AAFB-220397461E85}"/>
              </c:ext>
            </c:extLst>
          </c:dPt>
          <c:dPt>
            <c:idx val="6"/>
            <c:invertIfNegative val="0"/>
            <c:bubble3D val="0"/>
            <c:spPr>
              <a:solidFill>
                <a:srgbClr val="8B001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E7D-DF47-AAFB-220397461E85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Sheet1!$C$2:$C$8</c:f>
                <c:numCache>
                  <c:formatCode>General</c:formatCode>
                  <c:ptCount val="7"/>
                  <c:pt idx="0">
                    <c:v>0.51380625190412854</c:v>
                  </c:pt>
                  <c:pt idx="1">
                    <c:v>1.9608471388376337E-2</c:v>
                  </c:pt>
                  <c:pt idx="2">
                    <c:v>0.49441259412466054</c:v>
                  </c:pt>
                  <c:pt idx="3">
                    <c:v>0.4578330936254803</c:v>
                  </c:pt>
                  <c:pt idx="4">
                    <c:v>0.83034830207343036</c:v>
                  </c:pt>
                  <c:pt idx="5">
                    <c:v>0.47160491061270937</c:v>
                  </c:pt>
                  <c:pt idx="6">
                    <c:v>0.41522128305352907</c:v>
                  </c:pt>
                </c:numCache>
              </c:numRef>
            </c:plus>
            <c:minus>
              <c:numRef>
                <c:f>Sheet1!$C$2:$C$8</c:f>
                <c:numCache>
                  <c:formatCode>General</c:formatCode>
                  <c:ptCount val="7"/>
                  <c:pt idx="0">
                    <c:v>0.51380625190412854</c:v>
                  </c:pt>
                  <c:pt idx="1">
                    <c:v>1.9608471388376337E-2</c:v>
                  </c:pt>
                  <c:pt idx="2">
                    <c:v>0.49441259412466054</c:v>
                  </c:pt>
                  <c:pt idx="3">
                    <c:v>0.4578330936254803</c:v>
                  </c:pt>
                  <c:pt idx="4">
                    <c:v>0.83034830207343036</c:v>
                  </c:pt>
                  <c:pt idx="5">
                    <c:v>0.47160491061270937</c:v>
                  </c:pt>
                  <c:pt idx="6">
                    <c:v>0.41522128305352907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2"/>
                </a:solidFill>
                <a:round/>
              </a:ln>
              <a:effectLst/>
            </c:spPr>
          </c:errBars>
          <c:cat>
            <c:strRef>
              <c:f>Sheet1!$A$2:$A$8</c:f>
              <c:strCache>
                <c:ptCount val="7"/>
                <c:pt idx="0">
                  <c:v>Unlimited RDS (Vs. Limited)</c:v>
                </c:pt>
                <c:pt idx="1">
                  <c:v>Age</c:v>
                </c:pt>
                <c:pt idx="2">
                  <c:v>Female Sex</c:v>
                </c:pt>
                <c:pt idx="3">
                  <c:v>Ever Tested for HIV</c:v>
                </c:pt>
                <c:pt idx="4">
                  <c:v>Had sex with recruiter</c:v>
                </c:pt>
                <c:pt idx="5">
                  <c:v>Shared needle with recruiter</c:v>
                </c:pt>
                <c:pt idx="6">
                  <c:v>History of migration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0.11332868530700327</c:v>
                </c:pt>
                <c:pt idx="1">
                  <c:v>2.9558802241544429E-2</c:v>
                </c:pt>
                <c:pt idx="2">
                  <c:v>1.0367368849500223</c:v>
                </c:pt>
                <c:pt idx="3">
                  <c:v>-0.71334988787746478</c:v>
                </c:pt>
                <c:pt idx="4">
                  <c:v>0.66782937257565544</c:v>
                </c:pt>
                <c:pt idx="5">
                  <c:v>0.22314355131420976</c:v>
                </c:pt>
                <c:pt idx="6">
                  <c:v>2.9558802241544429E-2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D2-E14C-AB0E-C729D2472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"/>
        <c:axId val="210432072"/>
        <c:axId val="210432464"/>
      </c:barChart>
      <c:catAx>
        <c:axId val="210432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25400" cap="flat" cmpd="sng" algn="ctr">
            <a:solidFill>
              <a:schemeClr val="accent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pPr>
            <a:endParaRPr lang="en-US"/>
          </a:p>
        </c:txPr>
        <c:crossAx val="210432464"/>
        <c:crosses val="autoZero"/>
        <c:auto val="1"/>
        <c:lblAlgn val="ctr"/>
        <c:lblOffset val="100"/>
        <c:noMultiLvlLbl val="0"/>
      </c:catAx>
      <c:valAx>
        <c:axId val="210432464"/>
        <c:scaling>
          <c:orientation val="minMax"/>
          <c:max val="1.6"/>
          <c:min val="-1.2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Adjusted Log Odds</a:t>
                </a:r>
              </a:p>
            </c:rich>
          </c:tx>
          <c:layout>
            <c:manualLayout>
              <c:xMode val="edge"/>
              <c:yMode val="edge"/>
              <c:x val="0.54996840934695279"/>
              <c:y val="0.948039772727272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accent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pPr>
            <a:endParaRPr lang="en-US"/>
          </a:p>
        </c:txPr>
        <c:crossAx val="210432072"/>
        <c:crosses val="autoZero"/>
        <c:crossBetween val="between"/>
        <c:majorUnit val="0.60000000000000009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865133383750702E-2"/>
          <c:y val="4.4603748475102602E-2"/>
          <c:w val="0.80718266131163097"/>
          <c:h val="0.723981934959754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'RDS 2'!$B$2</c:f>
              <c:strCache>
                <c:ptCount val="1"/>
                <c:pt idx="0">
                  <c:v>HIV Negative</c:v>
                </c:pt>
              </c:strCache>
            </c:strRef>
          </c:tx>
          <c:spPr>
            <a:solidFill>
              <a:srgbClr val="45BEB4"/>
            </a:solidFill>
            <a:ln>
              <a:noFill/>
            </a:ln>
            <a:effectLst/>
          </c:spPr>
          <c:invertIfNegative val="0"/>
          <c:val>
            <c:numRef>
              <c:f>'RDS 2'!$B$3:$B$21</c:f>
              <c:numCache>
                <c:formatCode>General</c:formatCode>
                <c:ptCount val="19"/>
                <c:pt idx="0">
                  <c:v>368</c:v>
                </c:pt>
                <c:pt idx="1">
                  <c:v>192</c:v>
                </c:pt>
                <c:pt idx="2">
                  <c:v>207</c:v>
                </c:pt>
                <c:pt idx="3">
                  <c:v>319</c:v>
                </c:pt>
                <c:pt idx="4">
                  <c:v>107</c:v>
                </c:pt>
                <c:pt idx="5">
                  <c:v>177</c:v>
                </c:pt>
                <c:pt idx="6">
                  <c:v>220</c:v>
                </c:pt>
                <c:pt idx="7">
                  <c:v>240</c:v>
                </c:pt>
                <c:pt idx="8">
                  <c:v>113</c:v>
                </c:pt>
                <c:pt idx="9">
                  <c:v>109</c:v>
                </c:pt>
                <c:pt idx="10">
                  <c:v>72</c:v>
                </c:pt>
                <c:pt idx="11">
                  <c:v>186</c:v>
                </c:pt>
                <c:pt idx="12">
                  <c:v>208</c:v>
                </c:pt>
                <c:pt idx="13">
                  <c:v>94</c:v>
                </c:pt>
                <c:pt idx="14">
                  <c:v>204</c:v>
                </c:pt>
                <c:pt idx="15">
                  <c:v>235</c:v>
                </c:pt>
                <c:pt idx="16">
                  <c:v>149</c:v>
                </c:pt>
                <c:pt idx="17">
                  <c:v>124</c:v>
                </c:pt>
                <c:pt idx="18">
                  <c:v>103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9C-8A42-B836-D32A07524D12}"/>
            </c:ext>
          </c:extLst>
        </c:ser>
        <c:ser>
          <c:idx val="1"/>
          <c:order val="1"/>
          <c:tx>
            <c:strRef>
              <c:f>'RDS 2'!$C$2</c:f>
              <c:strCache>
                <c:ptCount val="1"/>
                <c:pt idx="0">
                  <c:v>HIV Positive</c:v>
                </c:pt>
              </c:strCache>
            </c:strRef>
          </c:tx>
          <c:spPr>
            <a:solidFill>
              <a:srgbClr val="00566A"/>
            </a:solidFill>
            <a:ln>
              <a:noFill/>
            </a:ln>
            <a:effectLst/>
          </c:spPr>
          <c:invertIfNegative val="0"/>
          <c:val>
            <c:numRef>
              <c:f>'RDS 2'!$C$3:$C$21</c:f>
              <c:numCache>
                <c:formatCode>General</c:formatCode>
                <c:ptCount val="19"/>
                <c:pt idx="0">
                  <c:v>10</c:v>
                </c:pt>
                <c:pt idx="1">
                  <c:v>9</c:v>
                </c:pt>
                <c:pt idx="2">
                  <c:v>6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8</c:v>
                </c:pt>
                <c:pt idx="7">
                  <c:v>6</c:v>
                </c:pt>
                <c:pt idx="8">
                  <c:v>2</c:v>
                </c:pt>
                <c:pt idx="9">
                  <c:v>3</c:v>
                </c:pt>
                <c:pt idx="10">
                  <c:v>2</c:v>
                </c:pt>
                <c:pt idx="11">
                  <c:v>4</c:v>
                </c:pt>
                <c:pt idx="12">
                  <c:v>4</c:v>
                </c:pt>
                <c:pt idx="13">
                  <c:v>6</c:v>
                </c:pt>
                <c:pt idx="14">
                  <c:v>3</c:v>
                </c:pt>
                <c:pt idx="15">
                  <c:v>6</c:v>
                </c:pt>
                <c:pt idx="16">
                  <c:v>5</c:v>
                </c:pt>
                <c:pt idx="17">
                  <c:v>3</c:v>
                </c:pt>
                <c:pt idx="18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9C-8A42-B836-D32A07524D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29436152"/>
        <c:axId val="129436544"/>
      </c:barChart>
      <c:lineChart>
        <c:grouping val="standard"/>
        <c:varyColors val="0"/>
        <c:ser>
          <c:idx val="2"/>
          <c:order val="2"/>
          <c:tx>
            <c:strRef>
              <c:f>'RDS 2'!$C$2</c:f>
              <c:strCache>
                <c:ptCount val="1"/>
                <c:pt idx="0">
                  <c:v>HIV Positive</c:v>
                </c:pt>
              </c:strCache>
            </c:strRef>
          </c:tx>
          <c:spPr>
            <a:ln w="28575" cap="rnd">
              <a:solidFill>
                <a:srgbClr val="E20050"/>
              </a:solidFill>
              <a:round/>
            </a:ln>
            <a:effectLst/>
          </c:spPr>
          <c:marker>
            <c:symbol val="none"/>
          </c:marker>
          <c:val>
            <c:numRef>
              <c:f>'RDS 2'!$D$3:$D$21</c:f>
              <c:numCache>
                <c:formatCode>0.0%</c:formatCode>
                <c:ptCount val="19"/>
                <c:pt idx="0">
                  <c:v>2.6455026455026454E-2</c:v>
                </c:pt>
                <c:pt idx="1">
                  <c:v>4.4776119402985072E-2</c:v>
                </c:pt>
                <c:pt idx="2">
                  <c:v>2.8169014084507043E-2</c:v>
                </c:pt>
                <c:pt idx="3">
                  <c:v>1.238390092879257E-2</c:v>
                </c:pt>
                <c:pt idx="4">
                  <c:v>2.7272727272727271E-2</c:v>
                </c:pt>
                <c:pt idx="5">
                  <c:v>1.6666666666666666E-2</c:v>
                </c:pt>
                <c:pt idx="6">
                  <c:v>3.5087719298245612E-2</c:v>
                </c:pt>
                <c:pt idx="7">
                  <c:v>2.4390243902439025E-2</c:v>
                </c:pt>
                <c:pt idx="8">
                  <c:v>1.7391304347826087E-2</c:v>
                </c:pt>
                <c:pt idx="9">
                  <c:v>2.6785714285714284E-2</c:v>
                </c:pt>
                <c:pt idx="10">
                  <c:v>2.7027027027027029E-2</c:v>
                </c:pt>
                <c:pt idx="11">
                  <c:v>2.1052631578947368E-2</c:v>
                </c:pt>
                <c:pt idx="12">
                  <c:v>1.8867924528301886E-2</c:v>
                </c:pt>
                <c:pt idx="13">
                  <c:v>0.06</c:v>
                </c:pt>
                <c:pt idx="14">
                  <c:v>1.4492753623188406E-2</c:v>
                </c:pt>
                <c:pt idx="15">
                  <c:v>2.4896265560165973E-2</c:v>
                </c:pt>
                <c:pt idx="16">
                  <c:v>3.2467532467532464E-2</c:v>
                </c:pt>
                <c:pt idx="17">
                  <c:v>2.3622047244094488E-2</c:v>
                </c:pt>
                <c:pt idx="18">
                  <c:v>2.8301886792452831E-2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C9C-8A42-B836-D32A07524D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437328"/>
        <c:axId val="129436936"/>
      </c:lineChart>
      <c:catAx>
        <c:axId val="129436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Program Week</a:t>
                </a:r>
              </a:p>
            </c:rich>
          </c:tx>
          <c:layout>
            <c:manualLayout>
              <c:xMode val="edge"/>
              <c:yMode val="edge"/>
              <c:x val="0.40185541804397101"/>
              <c:y val="0.905929350351336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36544"/>
        <c:crosses val="autoZero"/>
        <c:auto val="1"/>
        <c:lblAlgn val="ctr"/>
        <c:lblOffset val="100"/>
        <c:noMultiLvlLbl val="0"/>
      </c:catAx>
      <c:valAx>
        <c:axId val="129436544"/>
        <c:scaling>
          <c:orientation val="minMax"/>
          <c:max val="4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PWID Tested</a:t>
                </a:r>
              </a:p>
            </c:rich>
          </c:tx>
          <c:layout>
            <c:manualLayout>
              <c:xMode val="edge"/>
              <c:yMode val="edge"/>
              <c:x val="2.186518643038789E-3"/>
              <c:y val="0.194753276424005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36152"/>
        <c:crosses val="autoZero"/>
        <c:crossBetween val="between"/>
      </c:valAx>
      <c:valAx>
        <c:axId val="129436936"/>
        <c:scaling>
          <c:orientation val="minMax"/>
          <c:max val="6.0000000000000012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Yield</a:t>
                </a:r>
                <a:r>
                  <a:rPr lang="en-US" sz="1800" baseline="0"/>
                  <a:t> (%)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0.96737065681030354"/>
              <c:y val="0.196603891953911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37328"/>
        <c:crosses val="max"/>
        <c:crossBetween val="between"/>
        <c:majorUnit val="2.0000000000000004E-2"/>
      </c:valAx>
      <c:catAx>
        <c:axId val="129437328"/>
        <c:scaling>
          <c:orientation val="minMax"/>
        </c:scaling>
        <c:delete val="1"/>
        <c:axPos val="b"/>
        <c:majorTickMark val="out"/>
        <c:minorTickMark val="none"/>
        <c:tickLblPos val="nextTo"/>
        <c:crossAx val="1294369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43786632225"/>
          <c:y val="5.0723745204108599E-2"/>
          <c:w val="0.78941470511475897"/>
          <c:h val="0.767371553240628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'RDS 1'!$B$2</c:f>
              <c:strCache>
                <c:ptCount val="1"/>
                <c:pt idx="0">
                  <c:v>HIV Negative</c:v>
                </c:pt>
              </c:strCache>
            </c:strRef>
          </c:tx>
          <c:spPr>
            <a:solidFill>
              <a:srgbClr val="45BEB4"/>
            </a:solidFill>
            <a:ln>
              <a:noFill/>
            </a:ln>
            <a:effectLst/>
          </c:spPr>
          <c:invertIfNegative val="0"/>
          <c:val>
            <c:numRef>
              <c:f>'RDS 1'!$B$3:$B$19</c:f>
              <c:numCache>
                <c:formatCode>General</c:formatCode>
                <c:ptCount val="17"/>
                <c:pt idx="0">
                  <c:v>77</c:v>
                </c:pt>
                <c:pt idx="1">
                  <c:v>94</c:v>
                </c:pt>
                <c:pt idx="2">
                  <c:v>115</c:v>
                </c:pt>
                <c:pt idx="3">
                  <c:v>135</c:v>
                </c:pt>
                <c:pt idx="4">
                  <c:v>150</c:v>
                </c:pt>
                <c:pt idx="5">
                  <c:v>152</c:v>
                </c:pt>
                <c:pt idx="6">
                  <c:v>185</c:v>
                </c:pt>
                <c:pt idx="7">
                  <c:v>246</c:v>
                </c:pt>
                <c:pt idx="8">
                  <c:v>242</c:v>
                </c:pt>
                <c:pt idx="9">
                  <c:v>6</c:v>
                </c:pt>
                <c:pt idx="10">
                  <c:v>8</c:v>
                </c:pt>
                <c:pt idx="11">
                  <c:v>36</c:v>
                </c:pt>
                <c:pt idx="12">
                  <c:v>24</c:v>
                </c:pt>
                <c:pt idx="13">
                  <c:v>44</c:v>
                </c:pt>
                <c:pt idx="14">
                  <c:v>159</c:v>
                </c:pt>
                <c:pt idx="15">
                  <c:v>197</c:v>
                </c:pt>
                <c:pt idx="16">
                  <c:v>241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DC-CD49-8803-CD095D1CD063}"/>
            </c:ext>
          </c:extLst>
        </c:ser>
        <c:ser>
          <c:idx val="1"/>
          <c:order val="1"/>
          <c:tx>
            <c:strRef>
              <c:f>'RDS 1'!$C$2</c:f>
              <c:strCache>
                <c:ptCount val="1"/>
                <c:pt idx="0">
                  <c:v>HIV Positive</c:v>
                </c:pt>
              </c:strCache>
            </c:strRef>
          </c:tx>
          <c:spPr>
            <a:solidFill>
              <a:srgbClr val="00566A"/>
            </a:solidFill>
            <a:ln>
              <a:noFill/>
            </a:ln>
            <a:effectLst/>
          </c:spPr>
          <c:invertIfNegative val="0"/>
          <c:val>
            <c:numRef>
              <c:f>'RDS 1'!$C$3:$C$19</c:f>
              <c:numCache>
                <c:formatCode>General</c:formatCode>
                <c:ptCount val="17"/>
                <c:pt idx="0">
                  <c:v>4</c:v>
                </c:pt>
                <c:pt idx="1">
                  <c:v>1</c:v>
                </c:pt>
                <c:pt idx="2">
                  <c:v>4</c:v>
                </c:pt>
                <c:pt idx="3">
                  <c:v>0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ADC-CD49-8803-CD095D1CD0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29438112"/>
        <c:axId val="130083784"/>
      </c:barChart>
      <c:lineChart>
        <c:grouping val="standard"/>
        <c:varyColors val="0"/>
        <c:ser>
          <c:idx val="2"/>
          <c:order val="2"/>
          <c:tx>
            <c:strRef>
              <c:f>'RDS 1'!$D$2</c:f>
              <c:strCache>
                <c:ptCount val="1"/>
                <c:pt idx="0">
                  <c:v>Yield</c:v>
                </c:pt>
              </c:strCache>
            </c:strRef>
          </c:tx>
          <c:spPr>
            <a:ln w="28575" cap="rnd">
              <a:solidFill>
                <a:srgbClr val="F93E46"/>
              </a:solidFill>
              <a:round/>
            </a:ln>
            <a:effectLst/>
          </c:spPr>
          <c:marker>
            <c:symbol val="none"/>
          </c:marker>
          <c:val>
            <c:numRef>
              <c:f>'RDS 1'!$D$3:$D$19</c:f>
              <c:numCache>
                <c:formatCode>0.0%</c:formatCode>
                <c:ptCount val="17"/>
                <c:pt idx="0">
                  <c:v>4.9382716049382713E-2</c:v>
                </c:pt>
                <c:pt idx="1">
                  <c:v>1.0526315789473684E-2</c:v>
                </c:pt>
                <c:pt idx="2">
                  <c:v>3.3613445378151259E-2</c:v>
                </c:pt>
                <c:pt idx="3">
                  <c:v>0</c:v>
                </c:pt>
                <c:pt idx="4">
                  <c:v>1.3157894736842105E-2</c:v>
                </c:pt>
                <c:pt idx="5">
                  <c:v>6.5359477124183009E-3</c:v>
                </c:pt>
                <c:pt idx="6">
                  <c:v>5.3763440860215058E-3</c:v>
                </c:pt>
                <c:pt idx="7">
                  <c:v>4.048582995951417E-3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4.790419161676647E-2</c:v>
                </c:pt>
                <c:pt idx="15">
                  <c:v>5.0505050505050509E-3</c:v>
                </c:pt>
                <c:pt idx="16">
                  <c:v>3.5999999999999997E-2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ADC-CD49-8803-CD095D1CD0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084568"/>
        <c:axId val="130084176"/>
      </c:lineChart>
      <c:catAx>
        <c:axId val="1294381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83784"/>
        <c:crosses val="autoZero"/>
        <c:auto val="1"/>
        <c:lblAlgn val="ctr"/>
        <c:lblOffset val="100"/>
        <c:noMultiLvlLbl val="0"/>
      </c:catAx>
      <c:valAx>
        <c:axId val="130083784"/>
        <c:scaling>
          <c:orientation val="minMax"/>
          <c:max val="4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PWID</a:t>
                </a:r>
                <a:r>
                  <a:rPr lang="en-US" sz="1800" baseline="0"/>
                  <a:t> Tested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1.6229755727414176E-2"/>
              <c:y val="0.163878291548078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38112"/>
        <c:crosses val="autoZero"/>
        <c:crossBetween val="between"/>
      </c:valAx>
      <c:valAx>
        <c:axId val="130084176"/>
        <c:scaling>
          <c:orientation val="minMax"/>
          <c:max val="6.0000000000000012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Yield (%)</a:t>
                </a:r>
              </a:p>
            </c:rich>
          </c:tx>
          <c:layout>
            <c:manualLayout>
              <c:xMode val="edge"/>
              <c:yMode val="edge"/>
              <c:x val="0.97250166706267394"/>
              <c:y val="0.229574295625708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84568"/>
        <c:crosses val="max"/>
        <c:crossBetween val="between"/>
      </c:valAx>
      <c:catAx>
        <c:axId val="130084568"/>
        <c:scaling>
          <c:orientation val="minMax"/>
        </c:scaling>
        <c:delete val="1"/>
        <c:axPos val="b"/>
        <c:majorTickMark val="out"/>
        <c:minorTickMark val="none"/>
        <c:tickLblPos val="nextTo"/>
        <c:crossAx val="1300841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49054309197335"/>
          <c:y val="5.5431499607747986E-2"/>
          <c:w val="0.75715723019772263"/>
          <c:h val="6.6791339783398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8D955-D856-C14A-B719-862871A2B59F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D60A3-6430-2546-818C-4971B6DFC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4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D60A3-6430-2546-818C-4971B6DFC5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D60A3-6430-2546-818C-4971B6DFC5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28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1200" dirty="0"/>
              <a:t>HIV prevalence 45 times higher than the general population</a:t>
            </a:r>
          </a:p>
          <a:p>
            <a:pPr>
              <a:lnSpc>
                <a:spcPct val="150000"/>
              </a:lnSpc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1200" dirty="0"/>
              <a:t>Represent 19% of all PLHIV in country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D60A3-6430-2546-818C-4971B6DFC5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95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D60A3-6430-2546-818C-4971B6DFC5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4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D60A3-6430-2546-818C-4971B6DFC5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D60A3-6430-2546-818C-4971B6DFC5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11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D60A3-6430-2546-818C-4971B6DFC5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88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RDS1: 32 cases</a:t>
            </a:r>
          </a:p>
          <a:p>
            <a:r>
              <a:rPr lang="en-US" dirty="0"/>
              <a:t>RDS2: 90 cases</a:t>
            </a:r>
          </a:p>
          <a:p>
            <a:r>
              <a:rPr lang="en-US" dirty="0"/>
              <a:t>ACF: 68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D60A3-6430-2546-818C-4971B6DFC5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17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D60A3-6430-2546-818C-4971B6DFC5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20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D60A3-6430-2546-818C-4971B6DFC5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3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9931400" y="5566136"/>
            <a:ext cx="2260600" cy="127430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pitchFamily="27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719082"/>
            <a:ext cx="6705600" cy="685800"/>
          </a:xfrm>
        </p:spPr>
        <p:txBody>
          <a:bodyPr/>
          <a:lstStyle>
            <a:lvl1pPr marL="0" indent="0">
              <a:buNone/>
              <a:defRPr sz="18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INSERT NAME or more info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6404882"/>
            <a:ext cx="8026400" cy="381000"/>
          </a:xfrm>
        </p:spPr>
        <p:txBody>
          <a:bodyPr/>
          <a:lstStyle>
            <a:lvl1pPr marL="0" indent="0"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1 January 2016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838200" y="4461230"/>
            <a:ext cx="9753600" cy="762000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65148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1" y="1828800"/>
            <a:ext cx="4707467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0" y="1828800"/>
            <a:ext cx="487680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29868" y="3810000"/>
            <a:ext cx="4842933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7F09CF4E-4090-4222-80FF-4421927194DA}" type="slidenum">
              <a:rPr lang="en-US">
                <a:solidFill>
                  <a:srgbClr val="EE8616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990600"/>
            <a:ext cx="9753600" cy="6604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993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2ABA7-423C-41B5-9625-1F015DD27D6F}" type="slidenum">
              <a:rPr lang="en-US">
                <a:solidFill>
                  <a:srgbClr val="EE8616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EE86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7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noFill/>
              <a:latin typeface="Times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590800"/>
            <a:ext cx="12192000" cy="762000"/>
          </a:xfrm>
        </p:spPr>
        <p:txBody>
          <a:bodyPr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divider text</a:t>
            </a:r>
          </a:p>
        </p:txBody>
      </p:sp>
    </p:spTree>
    <p:extLst>
      <p:ext uri="{BB962C8B-B14F-4D97-AF65-F5344CB8AC3E}">
        <p14:creationId xmlns:p14="http://schemas.microsoft.com/office/powerpoint/2010/main" val="1825649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nect with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Connect with us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1" y="2412076"/>
            <a:ext cx="618835" cy="616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1" y="3450475"/>
            <a:ext cx="618835" cy="616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1" y="4488874"/>
            <a:ext cx="618835" cy="616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1" y="2412076"/>
            <a:ext cx="618835" cy="616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89" y="3419994"/>
            <a:ext cx="618835" cy="616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1" y="4488874"/>
            <a:ext cx="618835" cy="61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25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and d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219200" y="3810000"/>
            <a:ext cx="1422400" cy="10668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/>
              <a:t>Donor logo here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3251200" y="3810000"/>
            <a:ext cx="1422400" cy="10668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/>
              <a:t>Donor logo here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5384800" y="3810000"/>
            <a:ext cx="1422400" cy="10668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/>
              <a:t>Donor logo here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7540567" y="3810000"/>
            <a:ext cx="1422400" cy="10668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/>
              <a:t>Donor logo here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9550400" y="3810000"/>
            <a:ext cx="1422400" cy="10668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/>
              <a:t>Donor logo here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0" y="2819406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00">
                <a:solidFill>
                  <a:srgbClr val="EE8616"/>
                </a:solidFill>
                <a:ea typeface="Arial" charset="0"/>
                <a:cs typeface="Arial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77115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and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0" y="243840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" pitchFamily="27" charset="0"/>
              </a:rPr>
              <a:t> </a:t>
            </a:r>
            <a:r>
              <a:rPr lang="en-US" sz="6000">
                <a:solidFill>
                  <a:srgbClr val="EE8616"/>
                </a:solidFill>
              </a:rPr>
              <a:t>Questions? </a:t>
            </a:r>
            <a:br>
              <a:rPr lang="en-US" sz="6000">
                <a:solidFill>
                  <a:srgbClr val="EE8616"/>
                </a:solidFill>
              </a:rPr>
            </a:br>
            <a:r>
              <a:rPr lang="en-US" sz="6000">
                <a:solidFill>
                  <a:srgbClr val="EE8616"/>
                </a:solidFill>
              </a:rPr>
              <a:t>Comments?</a:t>
            </a:r>
          </a:p>
        </p:txBody>
      </p:sp>
    </p:spTree>
    <p:extLst>
      <p:ext uri="{BB962C8B-B14F-4D97-AF65-F5344CB8AC3E}">
        <p14:creationId xmlns:p14="http://schemas.microsoft.com/office/powerpoint/2010/main" val="1442139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9931400" y="5566136"/>
            <a:ext cx="2260600" cy="127430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pitchFamily="27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719082"/>
            <a:ext cx="6705600" cy="685800"/>
          </a:xfrm>
        </p:spPr>
        <p:txBody>
          <a:bodyPr/>
          <a:lstStyle>
            <a:lvl1pPr marL="0" indent="0">
              <a:buNone/>
              <a:defRPr sz="18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INSERT NAME or more info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6404882"/>
            <a:ext cx="8026400" cy="381000"/>
          </a:xfrm>
        </p:spPr>
        <p:txBody>
          <a:bodyPr/>
          <a:lstStyle>
            <a:lvl1pPr marL="0" indent="0"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1 January 2016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838200" y="4648200"/>
            <a:ext cx="9753600" cy="762000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0263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idx="13" hasCustomPrompt="1"/>
          </p:nvPr>
        </p:nvSpPr>
        <p:spPr>
          <a:xfrm>
            <a:off x="812800" y="3048000"/>
            <a:ext cx="10210800" cy="6604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258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Use over need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2ABA7-423C-41B5-9625-1F015DD27D6F}" type="slidenum">
              <a:rPr lang="en-US">
                <a:solidFill>
                  <a:srgbClr val="EE8616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EE8616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368800" y="3733800"/>
            <a:ext cx="2844800" cy="4572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use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331200" y="3733800"/>
            <a:ext cx="2844800" cy="4572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need</a:t>
            </a:r>
          </a:p>
        </p:txBody>
      </p:sp>
    </p:spTree>
    <p:extLst>
      <p:ext uri="{BB962C8B-B14F-4D97-AF65-F5344CB8AC3E}">
        <p14:creationId xmlns:p14="http://schemas.microsoft.com/office/powerpoint/2010/main" val="2842021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1" y="1828800"/>
            <a:ext cx="9990667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990600"/>
            <a:ext cx="9753600" cy="6604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0" y="64008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946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1" y="1752600"/>
            <a:ext cx="4707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9868" y="1752600"/>
            <a:ext cx="48429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7DC832D5-EC85-4D26-8EF6-CF56E74AEF02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990600"/>
            <a:ext cx="9753600" cy="6604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490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057400"/>
            <a:ext cx="4775200" cy="4111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2743206"/>
            <a:ext cx="4777317" cy="3382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828800"/>
            <a:ext cx="47794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2743200"/>
            <a:ext cx="4775200" cy="33829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033CA63E-CF4B-4425-AFBF-2D00061DDF27}" type="slidenum">
              <a:rPr lang="en-US">
                <a:solidFill>
                  <a:srgbClr val="EE8616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990600"/>
            <a:ext cx="9753600" cy="6604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6741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2C77BD59-AB6A-480E-8037-410EA628C7E5}" type="slidenum">
              <a:rPr lang="en-US">
                <a:solidFill>
                  <a:srgbClr val="EE8616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990600"/>
            <a:ext cx="9753600" cy="6604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507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753600" cy="457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1066806"/>
            <a:ext cx="9753600" cy="366077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86400"/>
            <a:ext cx="9753600" cy="6096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E5B22B37-D556-46B7-BFA3-9FD0B9267130}" type="slidenum">
              <a:rPr lang="en-US">
                <a:solidFill>
                  <a:srgbClr val="EE8616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1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990600"/>
            <a:ext cx="975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1" y="1905000"/>
            <a:ext cx="999066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538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 dirty="0">
                <a:latin typeface="Montserrat-Regular"/>
                <a:cs typeface="Montserrat-Regular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192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dirty="0" smtClean="0">
                <a:solidFill>
                  <a:schemeClr val="accent1"/>
                </a:solidFill>
                <a:latin typeface="Montserrat-Regular"/>
                <a:cs typeface="Montserrat-Regular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5F2ABA7-423C-41B5-9625-1F015DD27D6F}" type="slidenum">
              <a:rPr lang="en-US">
                <a:solidFill>
                  <a:srgbClr val="EE8616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EE861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769600" y="6019800"/>
            <a:ext cx="114582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5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0" i="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Narrow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lr>
          <a:srgbClr val="EE8616"/>
        </a:buClr>
        <a:buFont typeface="Wingdings" pitchFamily="2" charset="2"/>
        <a:buChar char="§"/>
        <a:defRPr sz="2400" b="0" i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lr>
          <a:srgbClr val="EE8616"/>
        </a:buClr>
        <a:buChar char="–"/>
        <a:defRPr sz="20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lr>
          <a:srgbClr val="EE8616"/>
        </a:buClr>
        <a:buChar char="•"/>
        <a:defRPr sz="20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lr>
          <a:srgbClr val="EE8616"/>
        </a:buClr>
        <a:buChar char="–"/>
        <a:defRPr sz="2000">
          <a:solidFill>
            <a:schemeClr val="tx1"/>
          </a:solidFill>
          <a:latin typeface="+mn-lt"/>
          <a:cs typeface="Roboto Thin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lr>
          <a:srgbClr val="EE8616"/>
        </a:buClr>
        <a:buChar char="»"/>
        <a:defRPr sz="20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20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svg"/><Relationship Id="rId7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30.svg"/><Relationship Id="rId5" Type="http://schemas.openxmlformats.org/officeDocument/2006/relationships/image" Target="../media/image20.sv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svg"/><Relationship Id="rId5" Type="http://schemas.openxmlformats.org/officeDocument/2006/relationships/image" Target="../media/image17.png"/><Relationship Id="rId10" Type="http://schemas.openxmlformats.org/officeDocument/2006/relationships/image" Target="../media/image32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3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34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8"/>
          <a:stretch/>
        </p:blipFill>
        <p:spPr>
          <a:xfrm>
            <a:off x="0" y="730332"/>
            <a:ext cx="12192000" cy="349876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0317" y="5705516"/>
            <a:ext cx="6710082" cy="685800"/>
          </a:xfrm>
        </p:spPr>
        <p:txBody>
          <a:bodyPr/>
          <a:lstStyle/>
          <a:p>
            <a:r>
              <a:rPr lang="en-US" b="0" dirty="0"/>
              <a:t>Kristen M. Little, PhD</a:t>
            </a:r>
          </a:p>
          <a:p>
            <a:r>
              <a:rPr lang="en-US" b="0" dirty="0"/>
              <a:t>Maxim </a:t>
            </a:r>
            <a:r>
              <a:rPr lang="en-US" b="0" dirty="0" err="1"/>
              <a:t>Kan</a:t>
            </a:r>
            <a:r>
              <a:rPr lang="en-US" b="0" dirty="0"/>
              <a:t>, Danielle Garfinkel, Olga </a:t>
            </a:r>
            <a:r>
              <a:rPr lang="en-US" b="0" dirty="0" err="1"/>
              <a:t>Samoylova</a:t>
            </a:r>
            <a:r>
              <a:rPr lang="en-US" b="0" dirty="0"/>
              <a:t>, &amp; Robert Gray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0317" y="6515100"/>
            <a:ext cx="8026400" cy="381000"/>
          </a:xfrm>
        </p:spPr>
        <p:txBody>
          <a:bodyPr/>
          <a:lstStyle/>
          <a:p>
            <a:r>
              <a:rPr lang="en-US" dirty="0"/>
              <a:t>23 July 2018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7618" y="4699718"/>
            <a:ext cx="10729190" cy="762000"/>
          </a:xfrm>
        </p:spPr>
        <p:txBody>
          <a:bodyPr/>
          <a:lstStyle/>
          <a:p>
            <a:r>
              <a:rPr lang="en-US" sz="3600" b="1" dirty="0">
                <a:solidFill>
                  <a:srgbClr val="003946"/>
                </a:solidFill>
              </a:rPr>
              <a:t>Social Network Methods for HIV Case-Finding among People Who Inject Drugs in Tajikistan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E9A2DD-2AB9-954A-8FFE-6A3E323929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863" b="13118"/>
          <a:stretch/>
        </p:blipFill>
        <p:spPr>
          <a:xfrm>
            <a:off x="8934199" y="5678178"/>
            <a:ext cx="3257801" cy="10274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93079B6-5DEC-2246-A08B-6E66E5E6AF7A}"/>
              </a:ext>
            </a:extLst>
          </p:cNvPr>
          <p:cNvSpPr/>
          <p:nvPr/>
        </p:nvSpPr>
        <p:spPr bwMode="auto">
          <a:xfrm>
            <a:off x="0" y="590550"/>
            <a:ext cx="11016808" cy="324865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pic>
        <p:nvPicPr>
          <p:cNvPr id="9" name="Picture 8" descr="PSI Logo Color_No Tagline-01.png">
            <a:extLst>
              <a:ext uri="{FF2B5EF4-FFF2-40B4-BE49-F238E27FC236}">
                <a16:creationId xmlns:a16="http://schemas.microsoft.com/office/drawing/2014/main" xmlns="" id="{6C307284-A356-554A-A0D7-6A010733B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36" y="5744351"/>
            <a:ext cx="1037663" cy="9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85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08D92B87-8498-AE4B-99B7-FEA79947FF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2063723"/>
              </p:ext>
            </p:extLst>
          </p:nvPr>
        </p:nvGraphicFramePr>
        <p:xfrm>
          <a:off x="308450" y="1473128"/>
          <a:ext cx="11575100" cy="53224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10515">
                  <a:extLst>
                    <a:ext uri="{9D8B030D-6E8A-4147-A177-3AD203B41FA5}">
                      <a16:colId xmlns:a16="http://schemas.microsoft.com/office/drawing/2014/main" xmlns="" val="4041253084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xmlns="" val="1020881134"/>
                    </a:ext>
                  </a:extLst>
                </a:gridCol>
                <a:gridCol w="2116721">
                  <a:extLst>
                    <a:ext uri="{9D8B030D-6E8A-4147-A177-3AD203B41FA5}">
                      <a16:colId xmlns:a16="http://schemas.microsoft.com/office/drawing/2014/main" xmlns="" val="2298146894"/>
                    </a:ext>
                  </a:extLst>
                </a:gridCol>
                <a:gridCol w="2598714">
                  <a:extLst>
                    <a:ext uri="{9D8B030D-6E8A-4147-A177-3AD203B41FA5}">
                      <a16:colId xmlns:a16="http://schemas.microsoft.com/office/drawing/2014/main" xmlns="" val="1267154891"/>
                    </a:ext>
                  </a:extLst>
                </a:gridCol>
                <a:gridCol w="1215550">
                  <a:extLst>
                    <a:ext uri="{9D8B030D-6E8A-4147-A177-3AD203B41FA5}">
                      <a16:colId xmlns:a16="http://schemas.microsoft.com/office/drawing/2014/main" xmlns="" val="3243622842"/>
                    </a:ext>
                  </a:extLst>
                </a:gridCol>
              </a:tblGrid>
              <a:tr h="83111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Unlimited RDS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(N=2,143)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Limited RDS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(N=3,517)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Active Case-Finding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(N=4,640)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P-Value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27887565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E2005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E2005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279 (13.0)</a:t>
                      </a:r>
                      <a:endParaRPr lang="en-US" sz="1800" b="1" dirty="0">
                        <a:solidFill>
                          <a:srgbClr val="E2005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311 (8.8)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411 (8.9)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22974375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Age (Mean, 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37.9 (9.2)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36.1 (8.5)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35.8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(8.7)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59642196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Never Tested for HIV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1,448 (67.6)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2,420 (68.8)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3,950 (85.1)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85156042"/>
                  </a:ext>
                </a:extLst>
              </a:tr>
              <a:tr h="554771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Shared needles with recruiter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620 (28.9)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778 (22.1)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lvl="0" indent="0" algn="ctr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--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36001507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Had sex with recruiter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marR="88900" algn="ct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58 (2.7)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65 (1.9)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--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0.032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69722724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Migration experience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923 (43.0)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1,743 (49.6)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2,706 (58.3)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60608562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Network size (mean, SD)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7.5 (6.4)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7.8 (6.5)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--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lvl="0" indent="0" algn="ctr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0.034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22963264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Geography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70574085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Dushanbe city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739 (34.5)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1,011 (28.8)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940 (20.3)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&lt;0.001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66275974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Districts of Republican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Subord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434 (20.3)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681 (19.4)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2,096 (45.2)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7228326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Sughd Oblast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970 (45.3)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1,825 (51.9)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1,604 (34.6)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105899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6C302003-ECDF-A94E-867B-FAE92F9E4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12728"/>
            <a:ext cx="9753600" cy="660400"/>
          </a:xfrm>
        </p:spPr>
        <p:txBody>
          <a:bodyPr/>
          <a:lstStyle/>
          <a:p>
            <a:r>
              <a:rPr lang="en-US" dirty="0"/>
              <a:t>Demographics of clients by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A704C4-7C2A-9144-B5FF-093677D9D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10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209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08D92B87-8498-AE4B-99B7-FEA79947FF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3732583"/>
              </p:ext>
            </p:extLst>
          </p:nvPr>
        </p:nvGraphicFramePr>
        <p:xfrm>
          <a:off x="308450" y="1473128"/>
          <a:ext cx="11575100" cy="53224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10515">
                  <a:extLst>
                    <a:ext uri="{9D8B030D-6E8A-4147-A177-3AD203B41FA5}">
                      <a16:colId xmlns:a16="http://schemas.microsoft.com/office/drawing/2014/main" xmlns="" val="4041253084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xmlns="" val="1020881134"/>
                    </a:ext>
                  </a:extLst>
                </a:gridCol>
                <a:gridCol w="2116721">
                  <a:extLst>
                    <a:ext uri="{9D8B030D-6E8A-4147-A177-3AD203B41FA5}">
                      <a16:colId xmlns:a16="http://schemas.microsoft.com/office/drawing/2014/main" xmlns="" val="2298146894"/>
                    </a:ext>
                  </a:extLst>
                </a:gridCol>
                <a:gridCol w="2598714">
                  <a:extLst>
                    <a:ext uri="{9D8B030D-6E8A-4147-A177-3AD203B41FA5}">
                      <a16:colId xmlns:a16="http://schemas.microsoft.com/office/drawing/2014/main" xmlns="" val="1267154891"/>
                    </a:ext>
                  </a:extLst>
                </a:gridCol>
                <a:gridCol w="1215550">
                  <a:extLst>
                    <a:ext uri="{9D8B030D-6E8A-4147-A177-3AD203B41FA5}">
                      <a16:colId xmlns:a16="http://schemas.microsoft.com/office/drawing/2014/main" xmlns="" val="3243622842"/>
                    </a:ext>
                  </a:extLst>
                </a:gridCol>
              </a:tblGrid>
              <a:tr h="83111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Unlimited RDS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(N=2,143)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Limited RDS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(N=3,517)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Active Case-Finding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(N=4,640)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P-Value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27887565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279 (13.0)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311 (8.8)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411 (8.9)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22974375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Age (Mean, 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37.9 (9.2)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36.1 (8.5)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35.8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(8.7)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59642196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E2005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Never Tested for HIV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1,448 (67.6)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2,420 (68.8)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E2005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3,950 (85.1)</a:t>
                      </a:r>
                      <a:endParaRPr lang="en-US" sz="1800" b="1" dirty="0">
                        <a:solidFill>
                          <a:srgbClr val="E2005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85156042"/>
                  </a:ext>
                </a:extLst>
              </a:tr>
              <a:tr h="554771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Shared needles with recruiter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620 (28.9)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778 (22.1)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lvl="0" indent="0" algn="ctr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--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36001507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Had sex with recruiter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marR="88900" algn="ct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58 (2.7)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65 (1.9)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--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0.032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69722724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Migration experience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923 (43.0)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1,743 (49.6)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2,706 (58.3)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60608562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Network size (mean, SD)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7.5 (6.4)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7.8 (6.5)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--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lvl="0" indent="0" algn="ctr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0.034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22963264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Geography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70574085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Dushanbe city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739 (34.5)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1,011 (28.8)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940 (20.3)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&lt;0.001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66275974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Districts of Republican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Subord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434 (20.3)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681 (19.4)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2,096 (45.2)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7228326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Sughd Oblast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970 (45.3)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1,825 (51.9)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1,604 (34.6)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105899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6C302003-ECDF-A94E-867B-FAE92F9E4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12728"/>
            <a:ext cx="9753600" cy="660400"/>
          </a:xfrm>
        </p:spPr>
        <p:txBody>
          <a:bodyPr/>
          <a:lstStyle/>
          <a:p>
            <a:r>
              <a:rPr lang="en-US" dirty="0"/>
              <a:t>Demographics of clients by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A704C4-7C2A-9144-B5FF-093677D9D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11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16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08D92B87-8498-AE4B-99B7-FEA79947FF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1340284"/>
              </p:ext>
            </p:extLst>
          </p:nvPr>
        </p:nvGraphicFramePr>
        <p:xfrm>
          <a:off x="308450" y="1473128"/>
          <a:ext cx="11575100" cy="53224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10515">
                  <a:extLst>
                    <a:ext uri="{9D8B030D-6E8A-4147-A177-3AD203B41FA5}">
                      <a16:colId xmlns:a16="http://schemas.microsoft.com/office/drawing/2014/main" xmlns="" val="4041253084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xmlns="" val="1020881134"/>
                    </a:ext>
                  </a:extLst>
                </a:gridCol>
                <a:gridCol w="2116721">
                  <a:extLst>
                    <a:ext uri="{9D8B030D-6E8A-4147-A177-3AD203B41FA5}">
                      <a16:colId xmlns:a16="http://schemas.microsoft.com/office/drawing/2014/main" xmlns="" val="2298146894"/>
                    </a:ext>
                  </a:extLst>
                </a:gridCol>
                <a:gridCol w="2598714">
                  <a:extLst>
                    <a:ext uri="{9D8B030D-6E8A-4147-A177-3AD203B41FA5}">
                      <a16:colId xmlns:a16="http://schemas.microsoft.com/office/drawing/2014/main" xmlns="" val="1267154891"/>
                    </a:ext>
                  </a:extLst>
                </a:gridCol>
                <a:gridCol w="1215550">
                  <a:extLst>
                    <a:ext uri="{9D8B030D-6E8A-4147-A177-3AD203B41FA5}">
                      <a16:colId xmlns:a16="http://schemas.microsoft.com/office/drawing/2014/main" xmlns="" val="3243622842"/>
                    </a:ext>
                  </a:extLst>
                </a:gridCol>
              </a:tblGrid>
              <a:tr h="83111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Unlimited RDS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(N=2,143)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Limited RDS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(N=3,517)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Active Case-Finding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(N=4,640)</a:t>
                      </a:r>
                    </a:p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P-Value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27887565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279 (13.0)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311 (8.8)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411 (8.9)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22974375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Age (Mean, 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37.9 (9.2)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36.1 (8.5)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35.8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(8.7)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59642196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Never Tested for HIV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1,448 (67.6)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2,420 (68.8)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3,950 (85.1)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85156042"/>
                  </a:ext>
                </a:extLst>
              </a:tr>
              <a:tr h="554771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E20050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Shared needles with recruiter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E2005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620 (28.9)</a:t>
                      </a:r>
                      <a:endParaRPr lang="en-US" sz="1800" b="1" dirty="0">
                        <a:solidFill>
                          <a:srgbClr val="E2005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778 (22.1)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lvl="0" indent="0" algn="ctr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--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36001507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Had sex with recruiter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marR="88900" algn="ct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58 (2.7)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65 (1.9)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--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0.032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69722724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Migration experience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923 (43.0)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1,743 (49.6)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2,706 (58.3)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&lt;0.001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60608562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Network size (mean, SD)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7.5 (6.4)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7.8 (6.5)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--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lvl="0" indent="0" algn="ctr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0.034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22963264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l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Geography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70574085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Dushanbe city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739 (34.5)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1,011 (28.8)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940 (20.3)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&lt;0.001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66275974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Districts of Republican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Subord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434 (20.3)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681 (19.4)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2,096 (45.2)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7228326"/>
                  </a:ext>
                </a:extLst>
              </a:tr>
              <a:tr h="354178">
                <a:tc>
                  <a:txBody>
                    <a:bodyPr/>
                    <a:lstStyle/>
                    <a:p>
                      <a:pPr marL="0" marR="88900" algn="r" defTabSz="914377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Futura Medium" panose="020B0602020204020303" pitchFamily="34" charset="-79"/>
                          <a:ea typeface="+mn-ea"/>
                          <a:cs typeface="Futura Medium" panose="020B0602020204020303" pitchFamily="34" charset="-79"/>
                        </a:rPr>
                        <a:t>Sughd Oblast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970 (45.3)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1,825 (51.9)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890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Futura Medium" panose="020B0602020204020303" pitchFamily="34" charset="-79"/>
                          <a:ea typeface="Times New Roman" panose="02020603050405020304" pitchFamily="18" charset="0"/>
                          <a:cs typeface="Futura Medium" panose="020B0602020204020303" pitchFamily="34" charset="-79"/>
                        </a:rPr>
                        <a:t>1,604 (34.6)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ea typeface="Calibri" panose="020F0502020204030204" pitchFamily="34" charset="0"/>
                        <a:cs typeface="Futura Medium" panose="020B0602020204020303" pitchFamily="34" charset="-79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105899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6C302003-ECDF-A94E-867B-FAE92F9E4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12728"/>
            <a:ext cx="9753600" cy="660400"/>
          </a:xfrm>
        </p:spPr>
        <p:txBody>
          <a:bodyPr/>
          <a:lstStyle/>
          <a:p>
            <a:r>
              <a:rPr lang="en-US" dirty="0"/>
              <a:t>Demographics of clients by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A704C4-7C2A-9144-B5FF-093677D9D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12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00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51C03C39-C5CB-FD46-B76E-067DC5AD33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447104"/>
              </p:ext>
            </p:extLst>
          </p:nvPr>
        </p:nvGraphicFramePr>
        <p:xfrm>
          <a:off x="274320" y="1651000"/>
          <a:ext cx="6502998" cy="505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919C555E-2CC6-3945-B75F-B0D47D3D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Yield Highest under Wave-Limited 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2F9FCC-ECF8-FA4E-ABE8-6F87F9C51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13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  <p:sp>
        <p:nvSpPr>
          <p:cNvPr id="6" name="Content Placeholder 19">
            <a:extLst>
              <a:ext uri="{FF2B5EF4-FFF2-40B4-BE49-F238E27FC236}">
                <a16:creationId xmlns:a16="http://schemas.microsoft.com/office/drawing/2014/main" xmlns="" id="{06F73A3A-B11D-DE49-84DE-A6A159985085}"/>
              </a:ext>
            </a:extLst>
          </p:cNvPr>
          <p:cNvSpPr txBox="1">
            <a:spLocks/>
          </p:cNvSpPr>
          <p:nvPr/>
        </p:nvSpPr>
        <p:spPr bwMode="auto">
          <a:xfrm>
            <a:off x="7315200" y="1954102"/>
            <a:ext cx="4303060" cy="363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Font typeface="Wingdings" pitchFamily="2" charset="2"/>
              <a:buChar char="§"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Roboto Thin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800" kern="0" dirty="0"/>
              <a:t> Largest number of new cases (90) found under wave-limited RDS</a:t>
            </a:r>
          </a:p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800" kern="0" dirty="0"/>
              <a:t> Highest yield under wave-limited RDS (2.6%)</a:t>
            </a:r>
          </a:p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800" kern="0" dirty="0"/>
              <a:t> Similar yield under unlimited RDS &amp; active case-finding (1.5%)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084167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A10AD3F4-9D13-A84D-A4FF-03E44441A8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6240325"/>
              </p:ext>
            </p:extLst>
          </p:nvPr>
        </p:nvGraphicFramePr>
        <p:xfrm>
          <a:off x="203020" y="1810871"/>
          <a:ext cx="8068894" cy="4894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CFF21354-B2ED-5E4F-BA15-B566D57C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Predictors of New HIV Infection: 3 Approaches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85CA87-23EA-3948-A204-EB28976609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14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  <p:sp>
        <p:nvSpPr>
          <p:cNvPr id="6" name="Content Placeholder 19">
            <a:extLst>
              <a:ext uri="{FF2B5EF4-FFF2-40B4-BE49-F238E27FC236}">
                <a16:creationId xmlns:a16="http://schemas.microsoft.com/office/drawing/2014/main" xmlns="" id="{93837CE6-0202-BD4B-813E-F5E17312299B}"/>
              </a:ext>
            </a:extLst>
          </p:cNvPr>
          <p:cNvSpPr txBox="1">
            <a:spLocks/>
          </p:cNvSpPr>
          <p:nvPr/>
        </p:nvSpPr>
        <p:spPr bwMode="auto">
          <a:xfrm>
            <a:off x="8271914" y="2346995"/>
            <a:ext cx="3493008" cy="363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Font typeface="Wingdings" pitchFamily="2" charset="2"/>
              <a:buChar char="§"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Roboto Thin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kern="0" dirty="0"/>
              <a:t> Log odds of new HIV infection significantly higher for </a:t>
            </a:r>
            <a:r>
              <a:rPr lang="en-US" b="1" kern="0" dirty="0">
                <a:solidFill>
                  <a:srgbClr val="00566A"/>
                </a:solidFill>
              </a:rPr>
              <a:t>females</a:t>
            </a:r>
            <a:r>
              <a:rPr lang="en-US" kern="0" dirty="0"/>
              <a:t> and </a:t>
            </a:r>
            <a:r>
              <a:rPr lang="en-US" b="1" kern="0" dirty="0">
                <a:solidFill>
                  <a:srgbClr val="00566A"/>
                </a:solidFill>
              </a:rPr>
              <a:t>those recruited through RDS </a:t>
            </a:r>
            <a:r>
              <a:rPr lang="en-US" kern="0" dirty="0"/>
              <a:t>(Limited or unlimited)</a:t>
            </a:r>
            <a:endParaRPr lang="en-US" sz="2000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ADBA3F-8C65-B642-AE01-60FD132393AB}"/>
              </a:ext>
            </a:extLst>
          </p:cNvPr>
          <p:cNvSpPr/>
          <p:nvPr/>
        </p:nvSpPr>
        <p:spPr bwMode="auto">
          <a:xfrm>
            <a:off x="1667435" y="2922496"/>
            <a:ext cx="1320800" cy="394446"/>
          </a:xfrm>
          <a:prstGeom prst="rect">
            <a:avLst/>
          </a:prstGeom>
          <a:solidFill>
            <a:srgbClr val="F93E46">
              <a:alpha val="1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678FD61-73EC-8D40-976D-203F2FC4B66F}"/>
              </a:ext>
            </a:extLst>
          </p:cNvPr>
          <p:cNvSpPr/>
          <p:nvPr/>
        </p:nvSpPr>
        <p:spPr bwMode="auto">
          <a:xfrm>
            <a:off x="203020" y="4464425"/>
            <a:ext cx="2785215" cy="430304"/>
          </a:xfrm>
          <a:prstGeom prst="rect">
            <a:avLst/>
          </a:prstGeom>
          <a:solidFill>
            <a:srgbClr val="F93E46">
              <a:alpha val="1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82C0315-CA08-C740-8DBA-69005EFAA109}"/>
              </a:ext>
            </a:extLst>
          </p:cNvPr>
          <p:cNvSpPr/>
          <p:nvPr/>
        </p:nvSpPr>
        <p:spPr bwMode="auto">
          <a:xfrm>
            <a:off x="573741" y="5217460"/>
            <a:ext cx="2414494" cy="448234"/>
          </a:xfrm>
          <a:prstGeom prst="rect">
            <a:avLst/>
          </a:prstGeom>
          <a:solidFill>
            <a:srgbClr val="F93E46">
              <a:alpha val="1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CC3B136-EF65-DB40-9125-4D144E19A8F0}"/>
              </a:ext>
            </a:extLst>
          </p:cNvPr>
          <p:cNvSpPr/>
          <p:nvPr/>
        </p:nvSpPr>
        <p:spPr bwMode="auto">
          <a:xfrm>
            <a:off x="2348754" y="3693462"/>
            <a:ext cx="639481" cy="475126"/>
          </a:xfrm>
          <a:prstGeom prst="rect">
            <a:avLst/>
          </a:prstGeom>
          <a:solidFill>
            <a:srgbClr val="F93E46">
              <a:alpha val="1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F58EC24-CF20-EB4A-BA98-2073678E5CF0}"/>
              </a:ext>
            </a:extLst>
          </p:cNvPr>
          <p:cNvSpPr/>
          <p:nvPr/>
        </p:nvSpPr>
        <p:spPr bwMode="auto">
          <a:xfrm>
            <a:off x="7843222" y="6324719"/>
            <a:ext cx="1875965" cy="394447"/>
          </a:xfrm>
          <a:prstGeom prst="rect">
            <a:avLst/>
          </a:prstGeom>
          <a:solidFill>
            <a:srgbClr val="F93E46">
              <a:alpha val="1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1" dirty="0">
                <a:solidFill>
                  <a:schemeClr val="bg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p&lt;0.05</a:t>
            </a: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38903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A10AD3F4-9D13-A84D-A4FF-03E44441A8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1736175"/>
              </p:ext>
            </p:extLst>
          </p:nvPr>
        </p:nvGraphicFramePr>
        <p:xfrm>
          <a:off x="626872" y="2187184"/>
          <a:ext cx="7405504" cy="4518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CFF21354-B2ED-5E4F-BA15-B566D57C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16106"/>
            <a:ext cx="10174224" cy="660400"/>
          </a:xfrm>
        </p:spPr>
        <p:txBody>
          <a:bodyPr/>
          <a:lstStyle/>
          <a:p>
            <a:r>
              <a:rPr lang="en-US" dirty="0"/>
              <a:t>Predictors of New HIV Infection: Limited vs. Unlimited 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85CA87-23EA-3948-A204-EB28976609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15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  <p:sp>
        <p:nvSpPr>
          <p:cNvPr id="6" name="Content Placeholder 19">
            <a:extLst>
              <a:ext uri="{FF2B5EF4-FFF2-40B4-BE49-F238E27FC236}">
                <a16:creationId xmlns:a16="http://schemas.microsoft.com/office/drawing/2014/main" xmlns="" id="{93837CE6-0202-BD4B-813E-F5E17312299B}"/>
              </a:ext>
            </a:extLst>
          </p:cNvPr>
          <p:cNvSpPr txBox="1">
            <a:spLocks/>
          </p:cNvSpPr>
          <p:nvPr/>
        </p:nvSpPr>
        <p:spPr bwMode="auto">
          <a:xfrm>
            <a:off x="8253985" y="2187184"/>
            <a:ext cx="3938015" cy="363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Font typeface="Wingdings" pitchFamily="2" charset="2"/>
              <a:buChar char="§"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Roboto Thin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8616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kern="0" dirty="0"/>
              <a:t> Log odds of new HIV infection higher among </a:t>
            </a:r>
            <a:r>
              <a:rPr lang="en-US" b="1" kern="0" dirty="0">
                <a:solidFill>
                  <a:srgbClr val="00566A"/>
                </a:solidFill>
              </a:rPr>
              <a:t>females</a:t>
            </a:r>
            <a:r>
              <a:rPr lang="en-US" kern="0" dirty="0"/>
              <a:t> and </a:t>
            </a:r>
            <a:r>
              <a:rPr lang="en-US" b="1" kern="0" dirty="0">
                <a:solidFill>
                  <a:srgbClr val="00566A"/>
                </a:solidFill>
              </a:rPr>
              <a:t>those never tested for HIV previously</a:t>
            </a:r>
          </a:p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kern="0" dirty="0"/>
              <a:t> No significant differences between unlimited and wave-limited RDS</a:t>
            </a:r>
            <a:endParaRPr lang="en-US" sz="2000" kern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166F016-A9B4-F34C-B433-55A76667D99D}"/>
              </a:ext>
            </a:extLst>
          </p:cNvPr>
          <p:cNvSpPr/>
          <p:nvPr/>
        </p:nvSpPr>
        <p:spPr bwMode="auto">
          <a:xfrm>
            <a:off x="1416424" y="3854824"/>
            <a:ext cx="1972235" cy="394447"/>
          </a:xfrm>
          <a:prstGeom prst="rect">
            <a:avLst/>
          </a:prstGeom>
          <a:solidFill>
            <a:srgbClr val="F93E46">
              <a:alpha val="1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EEB11AA-D268-7A46-B533-8FDE1C6B9F69}"/>
              </a:ext>
            </a:extLst>
          </p:cNvPr>
          <p:cNvSpPr/>
          <p:nvPr/>
        </p:nvSpPr>
        <p:spPr bwMode="auto">
          <a:xfrm>
            <a:off x="2115671" y="4356643"/>
            <a:ext cx="1272988" cy="448439"/>
          </a:xfrm>
          <a:prstGeom prst="rect">
            <a:avLst/>
          </a:prstGeom>
          <a:solidFill>
            <a:srgbClr val="F93E46">
              <a:alpha val="1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88DCB99-7089-1342-A38D-3EF88013FABB}"/>
              </a:ext>
            </a:extLst>
          </p:cNvPr>
          <p:cNvSpPr/>
          <p:nvPr/>
        </p:nvSpPr>
        <p:spPr bwMode="auto">
          <a:xfrm>
            <a:off x="2832847" y="4930282"/>
            <a:ext cx="555812" cy="412683"/>
          </a:xfrm>
          <a:prstGeom prst="rect">
            <a:avLst/>
          </a:prstGeom>
          <a:solidFill>
            <a:srgbClr val="F93E46">
              <a:alpha val="1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E8217CD-67F8-1D4E-A9F0-F87B1B66EC5E}"/>
              </a:ext>
            </a:extLst>
          </p:cNvPr>
          <p:cNvSpPr/>
          <p:nvPr/>
        </p:nvSpPr>
        <p:spPr bwMode="auto">
          <a:xfrm>
            <a:off x="7843222" y="6324719"/>
            <a:ext cx="821525" cy="394447"/>
          </a:xfrm>
          <a:prstGeom prst="rect">
            <a:avLst/>
          </a:prstGeom>
          <a:solidFill>
            <a:srgbClr val="F93E46">
              <a:alpha val="1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1" dirty="0">
                <a:solidFill>
                  <a:schemeClr val="bg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p&lt;0.05</a:t>
            </a: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72297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1C7D94C1-DAEA-0546-822B-0ECD264A0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Interventions conducted concurrently in the same program areas</a:t>
            </a:r>
          </a:p>
          <a:p>
            <a:r>
              <a:rPr lang="en-US" dirty="0"/>
              <a:t>Possible that some clients tested multiple times across approaches</a:t>
            </a:r>
          </a:p>
          <a:p>
            <a:r>
              <a:rPr lang="en-US" dirty="0" smtClean="0"/>
              <a:t>Limited RDS </a:t>
            </a:r>
            <a:r>
              <a:rPr lang="en-US" dirty="0"/>
              <a:t>occurred after </a:t>
            </a:r>
            <a:r>
              <a:rPr lang="en-US" dirty="0" smtClean="0"/>
              <a:t>Unlimited RDS</a:t>
            </a:r>
            <a:endParaRPr lang="en-US" dirty="0"/>
          </a:p>
          <a:p>
            <a:pPr lvl="1"/>
            <a:r>
              <a:rPr lang="en-US" dirty="0"/>
              <a:t>May have benefited from programmatic and implementation improvements</a:t>
            </a:r>
          </a:p>
          <a:p>
            <a:r>
              <a:rPr lang="en-US" dirty="0"/>
              <a:t>Yield based on the results of the first HIV test</a:t>
            </a:r>
          </a:p>
          <a:p>
            <a:pPr lvl="1"/>
            <a:r>
              <a:rPr lang="en-US" dirty="0"/>
              <a:t>May over-estimate case-finding</a:t>
            </a:r>
          </a:p>
          <a:p>
            <a:r>
              <a:rPr lang="en-US" dirty="0"/>
              <a:t>Analysis based on routine data</a:t>
            </a:r>
          </a:p>
          <a:p>
            <a:pPr lvl="1"/>
            <a:r>
              <a:rPr lang="en-US" dirty="0"/>
              <a:t>Some important covariates (e.g. years of injecting) unavailable</a:t>
            </a:r>
          </a:p>
          <a:p>
            <a:pPr lvl="1"/>
            <a:r>
              <a:rPr lang="en-US" dirty="0"/>
              <a:t>Data (e.g. HIV testing history) based on self-report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CC26A32-021E-254A-ADA7-8E8C79CB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B92286-AC7B-994E-BF1A-DCDEC28B3C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16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42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92B401C1-6394-BB45-8BD5-6E3774D0D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651000"/>
            <a:ext cx="9990667" cy="4191000"/>
          </a:xfrm>
        </p:spPr>
        <p:txBody>
          <a:bodyPr/>
          <a:lstStyle/>
          <a:p>
            <a:r>
              <a:rPr lang="en-US" dirty="0"/>
              <a:t>RDS for HIV case-finding feasible in a Central Asian context</a:t>
            </a:r>
          </a:p>
          <a:p>
            <a:r>
              <a:rPr lang="en-US" dirty="0"/>
              <a:t>Able to reach large numbers of PWID for testing in a short time span</a:t>
            </a:r>
          </a:p>
          <a:p>
            <a:pPr lvl="1"/>
            <a:r>
              <a:rPr lang="en-US" dirty="0"/>
              <a:t>Yield substantially lower than estimated underlying prevalence</a:t>
            </a:r>
          </a:p>
          <a:p>
            <a:pPr lvl="1"/>
            <a:r>
              <a:rPr lang="en-US" dirty="0"/>
              <a:t>More effective way to reach women</a:t>
            </a:r>
          </a:p>
          <a:p>
            <a:r>
              <a:rPr lang="en-US" dirty="0"/>
              <a:t>RDS variations may improve yield; program innovation ongoing</a:t>
            </a:r>
          </a:p>
          <a:p>
            <a:pPr lvl="1"/>
            <a:r>
              <a:rPr lang="en-US" dirty="0"/>
              <a:t>Differential coupon distribution</a:t>
            </a:r>
          </a:p>
          <a:p>
            <a:pPr lvl="1"/>
            <a:r>
              <a:rPr lang="en-US" dirty="0"/>
              <a:t>Limiting recruitment in HIV-negative chains</a:t>
            </a:r>
          </a:p>
          <a:p>
            <a:pPr lvl="1"/>
            <a:r>
              <a:rPr lang="en-US" dirty="0"/>
              <a:t>Utilizing recency assays to identify high-risk networks</a:t>
            </a:r>
          </a:p>
          <a:p>
            <a:r>
              <a:rPr lang="en-US" dirty="0"/>
              <a:t>Multiple case-finding approaches may still be needed to reach 90-90-90 goals in hidden or hard-to-reach populations</a:t>
            </a:r>
          </a:p>
          <a:p>
            <a:r>
              <a:rPr lang="en-US" dirty="0"/>
              <a:t>Additional research on impact and cost-effectiveness of RDS-based case-finding at scale needed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C319993-8790-7D40-A1A8-19EBB486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A2F8752-049E-EB46-878E-E2F60E213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17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671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F0B988-0F2D-EF4B-B170-37395DB60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6" t="26444" r="10629" b="13537"/>
          <a:stretch/>
        </p:blipFill>
        <p:spPr>
          <a:xfrm>
            <a:off x="1283247" y="4240745"/>
            <a:ext cx="6150453" cy="2275723"/>
          </a:xfrm>
          <a:prstGeom prst="rect">
            <a:avLst/>
          </a:prstGeom>
        </p:spPr>
      </p:pic>
      <p:pic>
        <p:nvPicPr>
          <p:cNvPr id="3" name="Picture 2" descr="PSI Logo Color_No Tagline-01.png">
            <a:extLst>
              <a:ext uri="{FF2B5EF4-FFF2-40B4-BE49-F238E27FC236}">
                <a16:creationId xmlns:a16="http://schemas.microsoft.com/office/drawing/2014/main" xmlns="" id="{67363750-BF6B-A54E-BFE4-E4809C947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94" y="4678586"/>
            <a:ext cx="1806430" cy="1717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51FE3-FE2B-CF4C-A9A0-571C1A6B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0753B3B-D623-164B-B738-2227D719B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The Peer Navigators &amp; local </a:t>
            </a:r>
            <a:r>
              <a:rPr lang="en-US" dirty="0" smtClean="0"/>
              <a:t>implementing partners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Maxim </a:t>
            </a:r>
            <a:r>
              <a:rPr lang="en-US" dirty="0" err="1"/>
              <a:t>Kan</a:t>
            </a:r>
            <a:r>
              <a:rPr lang="en-US" dirty="0"/>
              <a:t>, Danielle Garfinkel, Olga </a:t>
            </a:r>
            <a:r>
              <a:rPr lang="en-US" dirty="0" err="1"/>
              <a:t>Samoylova</a:t>
            </a:r>
            <a:r>
              <a:rPr lang="en-US" dirty="0"/>
              <a:t>, &amp; Robert Gray </a:t>
            </a:r>
          </a:p>
          <a:p>
            <a:pPr>
              <a:spcBef>
                <a:spcPts val="0"/>
              </a:spcBef>
            </a:pPr>
            <a:r>
              <a:rPr lang="en-US" b="1" dirty="0"/>
              <a:t>Flagship Staff: </a:t>
            </a:r>
            <a:r>
              <a:rPr lang="en-US" dirty="0"/>
              <a:t>Olga </a:t>
            </a:r>
            <a:r>
              <a:rPr lang="en-US" dirty="0" err="1"/>
              <a:t>Samoylova</a:t>
            </a:r>
            <a:r>
              <a:rPr lang="en-US" dirty="0"/>
              <a:t>, Rashid </a:t>
            </a:r>
            <a:r>
              <a:rPr lang="en-US" dirty="0" err="1"/>
              <a:t>Shaimerden</a:t>
            </a:r>
            <a:r>
              <a:rPr lang="en-US" dirty="0"/>
              <a:t>, </a:t>
            </a:r>
            <a:r>
              <a:rPr lang="en-US" dirty="0" err="1"/>
              <a:t>Khursheda</a:t>
            </a:r>
            <a:r>
              <a:rPr lang="en-US" dirty="0"/>
              <a:t> </a:t>
            </a:r>
            <a:r>
              <a:rPr lang="en-US" dirty="0" err="1"/>
              <a:t>Rakhmatova</a:t>
            </a:r>
            <a:r>
              <a:rPr lang="en-US" dirty="0"/>
              <a:t>, </a:t>
            </a:r>
            <a:r>
              <a:rPr lang="en-US" dirty="0" err="1"/>
              <a:t>Azamjon</a:t>
            </a:r>
            <a:r>
              <a:rPr lang="en-US" dirty="0"/>
              <a:t> </a:t>
            </a:r>
            <a:r>
              <a:rPr lang="en-US" dirty="0" err="1"/>
              <a:t>Mirzoev</a:t>
            </a:r>
            <a:r>
              <a:rPr lang="en-US" dirty="0"/>
              <a:t>, </a:t>
            </a:r>
            <a:r>
              <a:rPr lang="en-US" dirty="0" err="1"/>
              <a:t>Firuza</a:t>
            </a:r>
            <a:r>
              <a:rPr lang="en-US" dirty="0"/>
              <a:t> </a:t>
            </a:r>
            <a:r>
              <a:rPr lang="en-US" dirty="0" err="1"/>
              <a:t>Kurbanova</a:t>
            </a:r>
            <a:r>
              <a:rPr lang="en-US" dirty="0"/>
              <a:t>, </a:t>
            </a:r>
            <a:r>
              <a:rPr lang="en-US" dirty="0" err="1"/>
              <a:t>Shodiya</a:t>
            </a:r>
            <a:r>
              <a:rPr lang="en-US" dirty="0"/>
              <a:t> </a:t>
            </a:r>
            <a:r>
              <a:rPr lang="en-US" dirty="0" err="1"/>
              <a:t>Mirkhaidarova</a:t>
            </a:r>
            <a:r>
              <a:rPr lang="en-US" dirty="0"/>
              <a:t>, </a:t>
            </a:r>
            <a:r>
              <a:rPr lang="en-US" dirty="0" err="1"/>
              <a:t>Faridun</a:t>
            </a:r>
            <a:r>
              <a:rPr lang="en-US" dirty="0"/>
              <a:t> </a:t>
            </a:r>
            <a:r>
              <a:rPr lang="en-US" dirty="0" err="1"/>
              <a:t>Iskhokov</a:t>
            </a:r>
            <a:r>
              <a:rPr lang="en-US" dirty="0"/>
              <a:t>, Artyom </a:t>
            </a:r>
            <a:r>
              <a:rPr lang="en-US" dirty="0" err="1"/>
              <a:t>Bdoyan</a:t>
            </a:r>
            <a:r>
              <a:rPr lang="en-US" dirty="0"/>
              <a:t>, Iskandar </a:t>
            </a:r>
            <a:r>
              <a:rPr lang="en-US" dirty="0" err="1"/>
              <a:t>Akhmedov</a:t>
            </a:r>
            <a:r>
              <a:rPr lang="en-US" dirty="0"/>
              <a:t> and others</a:t>
            </a:r>
          </a:p>
        </p:txBody>
      </p:sp>
    </p:spTree>
    <p:extLst>
      <p:ext uri="{BB962C8B-B14F-4D97-AF65-F5344CB8AC3E}">
        <p14:creationId xmlns:p14="http://schemas.microsoft.com/office/powerpoint/2010/main" val="2985070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64A17EB-96FC-6248-A40E-8E9EE9DC5B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343551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B21FCE25-F0B0-CA46-AE89-56D3479F7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 have no conflicts of interest to declare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A933532-7D2F-344F-894E-46F3B252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903E93-2AFA-9C45-8EE6-8650B7539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2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727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7BA9085-4CF3-B241-ABEF-8165F6C9C885}"/>
              </a:ext>
            </a:extLst>
          </p:cNvPr>
          <p:cNvSpPr/>
          <p:nvPr/>
        </p:nvSpPr>
        <p:spPr bwMode="auto">
          <a:xfrm>
            <a:off x="10219764" y="5459506"/>
            <a:ext cx="1972236" cy="13984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373EE75-9CD8-B544-BC57-9EC166E39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Recruitment under </a:t>
            </a:r>
            <a:r>
              <a:rPr lang="en-US" dirty="0" smtClean="0"/>
              <a:t>Unlimited vs</a:t>
            </a:r>
            <a:r>
              <a:rPr lang="en-US" dirty="0"/>
              <a:t>. </a:t>
            </a:r>
            <a:r>
              <a:rPr lang="en-US" dirty="0" smtClean="0"/>
              <a:t>Limited RDS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20B7D45-7DBF-A549-A27E-B00233AD2D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20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462132"/>
              </p:ext>
            </p:extLst>
          </p:nvPr>
        </p:nvGraphicFramePr>
        <p:xfrm>
          <a:off x="663388" y="4214158"/>
          <a:ext cx="10775577" cy="2491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523809"/>
              </p:ext>
            </p:extLst>
          </p:nvPr>
        </p:nvGraphicFramePr>
        <p:xfrm>
          <a:off x="663388" y="1757829"/>
          <a:ext cx="9785175" cy="2456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F56E7E2-063E-F440-A0B9-3981560F5134}"/>
              </a:ext>
            </a:extLst>
          </p:cNvPr>
          <p:cNvGrpSpPr/>
          <p:nvPr/>
        </p:nvGrpSpPr>
        <p:grpSpPr>
          <a:xfrm>
            <a:off x="5555975" y="4464277"/>
            <a:ext cx="1642920" cy="471264"/>
            <a:chOff x="6224457" y="5540169"/>
            <a:chExt cx="1642920" cy="4712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98D27AD-9005-D746-BFD8-86A1C7757955}"/>
                </a:ext>
              </a:extLst>
            </p:cNvPr>
            <p:cNvSpPr/>
            <p:nvPr/>
          </p:nvSpPr>
          <p:spPr bwMode="auto">
            <a:xfrm>
              <a:off x="6224457" y="5540169"/>
              <a:ext cx="1642920" cy="471264"/>
            </a:xfrm>
            <a:prstGeom prst="rect">
              <a:avLst/>
            </a:prstGeom>
            <a:solidFill>
              <a:srgbClr val="032A3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27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1919934-3CB3-4642-A08F-DF20D50B0779}"/>
                </a:ext>
              </a:extLst>
            </p:cNvPr>
            <p:cNvSpPr/>
            <p:nvPr/>
          </p:nvSpPr>
          <p:spPr>
            <a:xfrm>
              <a:off x="6224457" y="5559889"/>
              <a:ext cx="16429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000" b="1" dirty="0" smtClean="0">
                  <a:solidFill>
                    <a:schemeClr val="bg1"/>
                  </a:solidFill>
                  <a:latin typeface="Montserrat-Bold"/>
                  <a:cs typeface="Montserrat-Bold"/>
                </a:rPr>
                <a:t>Limited</a:t>
              </a:r>
              <a:endParaRPr lang="en-US" b="1" dirty="0">
                <a:solidFill>
                  <a:schemeClr val="bg1"/>
                </a:solidFill>
                <a:latin typeface="Montserrat-Bold"/>
                <a:cs typeface="Montserrat-Bold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DDFEB5E-85FD-0943-91F1-61BA4F44EBAE}"/>
              </a:ext>
            </a:extLst>
          </p:cNvPr>
          <p:cNvGrpSpPr/>
          <p:nvPr/>
        </p:nvGrpSpPr>
        <p:grpSpPr>
          <a:xfrm>
            <a:off x="6023361" y="2771392"/>
            <a:ext cx="1670735" cy="471264"/>
            <a:chOff x="6196642" y="5540169"/>
            <a:chExt cx="1670735" cy="4712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B3B1C02-1CBB-9042-8809-85E71EF92B82}"/>
                </a:ext>
              </a:extLst>
            </p:cNvPr>
            <p:cNvSpPr/>
            <p:nvPr/>
          </p:nvSpPr>
          <p:spPr bwMode="auto">
            <a:xfrm>
              <a:off x="6196642" y="5540169"/>
              <a:ext cx="1642920" cy="471264"/>
            </a:xfrm>
            <a:prstGeom prst="rect">
              <a:avLst/>
            </a:prstGeom>
            <a:solidFill>
              <a:srgbClr val="032A3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27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2192CEA-0A4D-6641-B326-ECAD615DFCAF}"/>
                </a:ext>
              </a:extLst>
            </p:cNvPr>
            <p:cNvSpPr/>
            <p:nvPr/>
          </p:nvSpPr>
          <p:spPr>
            <a:xfrm>
              <a:off x="6224457" y="5559889"/>
              <a:ext cx="16429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000" b="1" dirty="0" smtClean="0">
                  <a:solidFill>
                    <a:schemeClr val="bg1"/>
                  </a:solidFill>
                  <a:latin typeface="Montserrat-Bold"/>
                  <a:cs typeface="Montserrat-Bold"/>
                </a:rPr>
                <a:t>Unlimited</a:t>
              </a:r>
              <a:endParaRPr lang="en-US" b="1" dirty="0">
                <a:solidFill>
                  <a:schemeClr val="bg1"/>
                </a:solidFill>
                <a:latin typeface="Montserrat-Bold"/>
                <a:cs typeface="Montserrat-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5298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xmlns="" id="{963FF8D9-7C2B-574E-A589-29C269E3A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6986" y="2048954"/>
            <a:ext cx="3757321" cy="393339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566A"/>
                </a:solidFill>
              </a:rPr>
              <a:t>USAID Central Asia HIV Flagship Activity</a:t>
            </a:r>
          </a:p>
          <a:p>
            <a:pPr lvl="1"/>
            <a:r>
              <a:rPr lang="en-US" sz="2400" dirty="0">
                <a:solidFill>
                  <a:srgbClr val="00566A"/>
                </a:solidFill>
              </a:rPr>
              <a:t>HIV case-finding</a:t>
            </a:r>
          </a:p>
          <a:p>
            <a:pPr lvl="1"/>
            <a:r>
              <a:rPr lang="en-US" sz="2400" dirty="0">
                <a:solidFill>
                  <a:srgbClr val="00566A"/>
                </a:solidFill>
              </a:rPr>
              <a:t>Linkage to treatment, prevention, other services</a:t>
            </a:r>
          </a:p>
          <a:p>
            <a:pPr lvl="1"/>
            <a:r>
              <a:rPr lang="en-US" sz="2400" dirty="0">
                <a:solidFill>
                  <a:srgbClr val="00566A"/>
                </a:solidFill>
              </a:rPr>
              <a:t>Peer case management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32961B58-BB53-5A4C-B534-D94471688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Concentrated HIV Epidemic in Tajikistan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F4905B3-1249-834C-9659-1D61529381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3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5C949CF-3500-9C43-9373-87CC648132AF}"/>
              </a:ext>
            </a:extLst>
          </p:cNvPr>
          <p:cNvGrpSpPr/>
          <p:nvPr/>
        </p:nvGrpSpPr>
        <p:grpSpPr>
          <a:xfrm>
            <a:off x="-356574" y="1839896"/>
            <a:ext cx="7825147" cy="4242024"/>
            <a:chOff x="112608" y="1954362"/>
            <a:chExt cx="7825147" cy="424202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2BB1CB8-E137-E343-9115-35275DDA2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3116"/>
            <a:stretch/>
          </p:blipFill>
          <p:spPr>
            <a:xfrm>
              <a:off x="3274043" y="2920318"/>
              <a:ext cx="4663712" cy="302186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4E29F6C-84EA-0749-8C1C-9B490692386D}"/>
                </a:ext>
              </a:extLst>
            </p:cNvPr>
            <p:cNvSpPr txBox="1"/>
            <p:nvPr/>
          </p:nvSpPr>
          <p:spPr>
            <a:xfrm>
              <a:off x="3520826" y="2412789"/>
              <a:ext cx="2562470" cy="911945"/>
            </a:xfrm>
            <a:prstGeom prst="rect">
              <a:avLst/>
            </a:prstGeom>
            <a:solidFill>
              <a:srgbClr val="E20050"/>
            </a:solidFill>
          </p:spPr>
          <p:txBody>
            <a:bodyPr wrap="square" rtlCol="0" anchor="b">
              <a:no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HIV </a:t>
              </a:r>
            </a:p>
            <a:p>
              <a:pPr algn="r"/>
              <a:r>
                <a:rPr lang="en-US" sz="2800" b="1" dirty="0">
                  <a:solidFill>
                    <a:schemeClr val="bg1"/>
                  </a:solidFill>
                </a:rPr>
                <a:t>HIV</a:t>
              </a:r>
            </a:p>
            <a:p>
              <a:pPr algn="r"/>
              <a:r>
                <a:rPr lang="en-US" sz="2800" b="1" dirty="0">
                  <a:solidFill>
                    <a:schemeClr val="bg1"/>
                  </a:solidFill>
                </a:rPr>
                <a:t>prevalence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71B46F2A-ECFD-4A4B-BA43-7C9473903934}"/>
                </a:ext>
              </a:extLst>
            </p:cNvPr>
            <p:cNvGrpSpPr/>
            <p:nvPr/>
          </p:nvGrpSpPr>
          <p:grpSpPr>
            <a:xfrm>
              <a:off x="112608" y="1954362"/>
              <a:ext cx="4495251" cy="4242024"/>
              <a:chOff x="4021629" y="1760932"/>
              <a:chExt cx="4495251" cy="4242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3A35B513-CDDB-DA4F-A6F6-C17079F0DD29}"/>
                  </a:ext>
                </a:extLst>
              </p:cNvPr>
              <p:cNvGrpSpPr/>
              <p:nvPr/>
            </p:nvGrpSpPr>
            <p:grpSpPr>
              <a:xfrm>
                <a:off x="4021629" y="1760932"/>
                <a:ext cx="3974609" cy="4242024"/>
                <a:chOff x="5336079" y="1979016"/>
                <a:chExt cx="3974609" cy="4242024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xmlns="" id="{5C275AE2-D368-E347-9F9A-12723CD7B4E7}"/>
                    </a:ext>
                  </a:extLst>
                </p:cNvPr>
                <p:cNvSpPr/>
                <p:nvPr/>
              </p:nvSpPr>
              <p:spPr bwMode="auto">
                <a:xfrm>
                  <a:off x="7481888" y="1979016"/>
                  <a:ext cx="1828800" cy="1828800"/>
                </a:xfrm>
                <a:prstGeom prst="ellipse">
                  <a:avLst/>
                </a:prstGeom>
                <a:solidFill>
                  <a:srgbClr val="E2005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3200" dirty="0">
                      <a:solidFill>
                        <a:schemeClr val="bg1"/>
                      </a:solidFill>
                      <a:latin typeface="Futura Medium" panose="020B0602020204020303" pitchFamily="34" charset="-79"/>
                      <a:cs typeface="Futura Medium" panose="020B0602020204020303" pitchFamily="34" charset="-79"/>
                    </a:rPr>
                    <a:t>13.5</a:t>
                  </a:r>
                  <a:r>
                    <a:rPr kumimoji="0" lang="en-US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Futura Medium" panose="020B0602020204020303" pitchFamily="34" charset="-79"/>
                      <a:cs typeface="Futura Medium" panose="020B0602020204020303" pitchFamily="34" charset="-79"/>
                    </a:rPr>
                    <a:t>%</a:t>
                  </a:r>
                  <a:endParaRPr kumimoji="0" lang="en-US" sz="400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Futura Medium" panose="020B0602020204020303" pitchFamily="34" charset="-79"/>
                    <a:cs typeface="Futura Medium" panose="020B0602020204020303" pitchFamily="34" charset="-79"/>
                  </a:endParaRPr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xmlns="" id="{A1A869BA-B4D3-594C-8190-82D2175E8447}"/>
                    </a:ext>
                  </a:extLst>
                </p:cNvPr>
                <p:cNvGrpSpPr/>
                <p:nvPr/>
              </p:nvGrpSpPr>
              <p:grpSpPr>
                <a:xfrm>
                  <a:off x="5336079" y="2283246"/>
                  <a:ext cx="3937794" cy="3937794"/>
                  <a:chOff x="7850679" y="2309242"/>
                  <a:chExt cx="3937794" cy="3937794"/>
                </a:xfrm>
              </p:grpSpPr>
              <p:pic>
                <p:nvPicPr>
                  <p:cNvPr id="7" name="Content Placeholder 5" descr="Man">
                    <a:extLst>
                      <a:ext uri="{FF2B5EF4-FFF2-40B4-BE49-F238E27FC236}">
                        <a16:creationId xmlns:a16="http://schemas.microsoft.com/office/drawing/2014/main" xmlns="" id="{C66633BE-B5F5-2E46-85BF-2D0DDD3D2E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xmlns="" r:embed="rId5"/>
                      </a:ext>
                    </a:extLst>
                  </a:blip>
                  <a:stretch>
                    <a:fillRect/>
                  </a:stretch>
                </p:blipFill>
                <p:spPr bwMode="auto">
                  <a:xfrm>
                    <a:off x="7850679" y="2309242"/>
                    <a:ext cx="3937794" cy="39377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" name="Content Placeholder 5" descr="Man">
                    <a:extLst>
                      <a:ext uri="{FF2B5EF4-FFF2-40B4-BE49-F238E27FC236}">
                        <a16:creationId xmlns:a16="http://schemas.microsoft.com/office/drawing/2014/main" xmlns="" id="{5C960330-723F-8F45-8337-1EBC885238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96DAC541-7B7A-43D3-8B79-37D633B846F1}">
                        <asvg:svgBlip xmlns:asvg="http://schemas.microsoft.com/office/drawing/2016/SVG/main" xmlns="" r:embed="rId7"/>
                      </a:ext>
                    </a:extLst>
                  </a:blip>
                  <a:srcRect t="87089" b="-1"/>
                  <a:stretch/>
                </p:blipFill>
                <p:spPr bwMode="auto">
                  <a:xfrm>
                    <a:off x="7850679" y="5738638"/>
                    <a:ext cx="3937794" cy="50839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A9928456-479F-E048-B82A-6A3382C7715F}"/>
                  </a:ext>
                </a:extLst>
              </p:cNvPr>
              <p:cNvSpPr txBox="1"/>
              <p:nvPr/>
            </p:nvSpPr>
            <p:spPr>
              <a:xfrm>
                <a:off x="5804636" y="4380845"/>
                <a:ext cx="2712244" cy="830997"/>
              </a:xfrm>
              <a:prstGeom prst="rect">
                <a:avLst/>
              </a:prstGeom>
              <a:solidFill>
                <a:srgbClr val="E2005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23,000 people who inject drugs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22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2FDB7F2-4F71-4743-A3B4-BBC842C40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1168400"/>
            <a:ext cx="9753600" cy="660400"/>
          </a:xfrm>
        </p:spPr>
        <p:txBody>
          <a:bodyPr/>
          <a:lstStyle/>
          <a:p>
            <a:r>
              <a:rPr lang="en-US" dirty="0"/>
              <a:t>Respondent Driven Sampling (RDS)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9324AB9-8372-F845-B3B7-96C8E00514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7801" y="6306076"/>
            <a:ext cx="2540000" cy="304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4</a:t>
            </a:fld>
            <a:endParaRPr lang="en-US" sz="1400" dirty="0">
              <a:solidFill>
                <a:srgbClr val="EE8616"/>
              </a:solidFill>
              <a:latin typeface="Times" pitchFamily="27" charset="0"/>
            </a:endParaRPr>
          </a:p>
        </p:txBody>
      </p:sp>
      <p:sp>
        <p:nvSpPr>
          <p:cNvPr id="5" name="Content Placeholder 19">
            <a:extLst>
              <a:ext uri="{FF2B5EF4-FFF2-40B4-BE49-F238E27FC236}">
                <a16:creationId xmlns:a16="http://schemas.microsoft.com/office/drawing/2014/main" xmlns="" id="{C2612123-9DCC-AC46-B3C6-356220FFD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65" y="2209532"/>
            <a:ext cx="5898777" cy="3637210"/>
          </a:xfrm>
        </p:spPr>
        <p:txBody>
          <a:bodyPr/>
          <a:lstStyle/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800" dirty="0"/>
              <a:t>Variation of snowball sampling </a:t>
            </a:r>
          </a:p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800" dirty="0"/>
              <a:t>Begins by recruiting initial ”seeds”</a:t>
            </a:r>
          </a:p>
          <a:p>
            <a:pPr lvl="1"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400" dirty="0"/>
              <a:t> Provided coupons to distribute to peers</a:t>
            </a:r>
          </a:p>
          <a:p>
            <a:pPr lvl="1"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400" dirty="0"/>
              <a:t> Incentive for each peer recruited</a:t>
            </a:r>
          </a:p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800" dirty="0"/>
              <a:t> Continues by providing recruits with coupons</a:t>
            </a:r>
          </a:p>
          <a:p>
            <a:pPr lvl="1"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400" dirty="0"/>
              <a:t> Primary &amp; secondary incentives</a:t>
            </a:r>
          </a:p>
        </p:txBody>
      </p:sp>
      <p:pic>
        <p:nvPicPr>
          <p:cNvPr id="66" name="Graphic 65" descr="Man">
            <a:extLst>
              <a:ext uri="{FF2B5EF4-FFF2-40B4-BE49-F238E27FC236}">
                <a16:creationId xmlns:a16="http://schemas.microsoft.com/office/drawing/2014/main" xmlns="" id="{D929ADC9-E7A4-9D4B-ADBC-2CFEF39DF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2999" y="3557729"/>
            <a:ext cx="1321308" cy="1321308"/>
          </a:xfrm>
          <a:prstGeom prst="rect">
            <a:avLst/>
          </a:prstGeom>
        </p:spPr>
      </p:pic>
      <p:pic>
        <p:nvPicPr>
          <p:cNvPr id="67" name="Graphic 66" descr="Man">
            <a:extLst>
              <a:ext uri="{FF2B5EF4-FFF2-40B4-BE49-F238E27FC236}">
                <a16:creationId xmlns:a16="http://schemas.microsoft.com/office/drawing/2014/main" xmlns="" id="{81AA205C-BE90-AC49-BA1B-EE4374224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99799" y="2108405"/>
            <a:ext cx="1321308" cy="1321308"/>
          </a:xfrm>
          <a:prstGeom prst="rect">
            <a:avLst/>
          </a:prstGeom>
        </p:spPr>
      </p:pic>
      <p:pic>
        <p:nvPicPr>
          <p:cNvPr id="68" name="Graphic 67" descr="Man">
            <a:extLst>
              <a:ext uri="{FF2B5EF4-FFF2-40B4-BE49-F238E27FC236}">
                <a16:creationId xmlns:a16="http://schemas.microsoft.com/office/drawing/2014/main" xmlns="" id="{3F1A6D40-350A-1E4C-9F64-EAE67F64A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99799" y="3557729"/>
            <a:ext cx="1321308" cy="1321308"/>
          </a:xfrm>
          <a:prstGeom prst="rect">
            <a:avLst/>
          </a:prstGeom>
        </p:spPr>
      </p:pic>
      <p:pic>
        <p:nvPicPr>
          <p:cNvPr id="69" name="Graphic 68" descr="Man">
            <a:extLst>
              <a:ext uri="{FF2B5EF4-FFF2-40B4-BE49-F238E27FC236}">
                <a16:creationId xmlns:a16="http://schemas.microsoft.com/office/drawing/2014/main" xmlns="" id="{58EF56E7-FFD2-094A-A7F8-F1DBBAF56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99799" y="5007053"/>
            <a:ext cx="1321308" cy="1321308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4BC9D9F6-1FBD-5842-A792-FAEA39E0E651}"/>
              </a:ext>
            </a:extLst>
          </p:cNvPr>
          <p:cNvCxnSpPr>
            <a:cxnSpLocks/>
            <a:endCxn id="68" idx="1"/>
          </p:cNvCxnSpPr>
          <p:nvPr/>
        </p:nvCxnSpPr>
        <p:spPr bwMode="auto">
          <a:xfrm flipH="1">
            <a:off x="1699799" y="4218383"/>
            <a:ext cx="254508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65D8102-73B8-364E-A19E-BE31B6F2B0C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99799" y="4218383"/>
            <a:ext cx="254508" cy="1408176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7A473F2C-3D9F-7C4F-B680-B3234C7712C3}"/>
              </a:ext>
            </a:extLst>
          </p:cNvPr>
          <p:cNvCxnSpPr>
            <a:cxnSpLocks/>
            <a:endCxn id="68" idx="1"/>
          </p:cNvCxnSpPr>
          <p:nvPr/>
        </p:nvCxnSpPr>
        <p:spPr bwMode="auto">
          <a:xfrm flipH="1">
            <a:off x="1699799" y="2993087"/>
            <a:ext cx="254508" cy="1225296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371F4105-FDC6-5C48-8AD1-E814175ACF67}"/>
              </a:ext>
            </a:extLst>
          </p:cNvPr>
          <p:cNvCxnSpPr>
            <a:cxnSpLocks/>
          </p:cNvCxnSpPr>
          <p:nvPr/>
        </p:nvCxnSpPr>
        <p:spPr bwMode="auto">
          <a:xfrm flipH="1">
            <a:off x="2697067" y="2948094"/>
            <a:ext cx="42986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48C60EA6-9291-8943-A1A0-D0FC06907A55}"/>
              </a:ext>
            </a:extLst>
          </p:cNvPr>
          <p:cNvCxnSpPr>
            <a:cxnSpLocks/>
          </p:cNvCxnSpPr>
          <p:nvPr/>
        </p:nvCxnSpPr>
        <p:spPr bwMode="auto">
          <a:xfrm flipH="1">
            <a:off x="2697067" y="4397418"/>
            <a:ext cx="42986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7613FFDD-69F4-5449-811D-580156A68A48}"/>
              </a:ext>
            </a:extLst>
          </p:cNvPr>
          <p:cNvCxnSpPr>
            <a:cxnSpLocks/>
          </p:cNvCxnSpPr>
          <p:nvPr/>
        </p:nvCxnSpPr>
        <p:spPr bwMode="auto">
          <a:xfrm flipH="1">
            <a:off x="2697067" y="5846742"/>
            <a:ext cx="42986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6" name="Graphic 75" descr="Team">
            <a:extLst>
              <a:ext uri="{FF2B5EF4-FFF2-40B4-BE49-F238E27FC236}">
                <a16:creationId xmlns:a16="http://schemas.microsoft.com/office/drawing/2014/main" xmlns="" id="{0A6FFA76-B4D1-024C-B080-106241D31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86985" y="2043446"/>
            <a:ext cx="1477707" cy="1477707"/>
          </a:xfrm>
          <a:prstGeom prst="rect">
            <a:avLst/>
          </a:prstGeom>
        </p:spPr>
      </p:pic>
      <p:pic>
        <p:nvPicPr>
          <p:cNvPr id="77" name="Graphic 76" descr="Team">
            <a:extLst>
              <a:ext uri="{FF2B5EF4-FFF2-40B4-BE49-F238E27FC236}">
                <a16:creationId xmlns:a16="http://schemas.microsoft.com/office/drawing/2014/main" xmlns="" id="{89C8B40B-150D-7D40-9FAD-419608B5E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86984" y="3557729"/>
            <a:ext cx="1477707" cy="1477707"/>
          </a:xfrm>
          <a:prstGeom prst="rect">
            <a:avLst/>
          </a:prstGeom>
        </p:spPr>
      </p:pic>
      <p:pic>
        <p:nvPicPr>
          <p:cNvPr id="78" name="Graphic 77" descr="Team">
            <a:extLst>
              <a:ext uri="{FF2B5EF4-FFF2-40B4-BE49-F238E27FC236}">
                <a16:creationId xmlns:a16="http://schemas.microsoft.com/office/drawing/2014/main" xmlns="" id="{149F5D36-F91D-3D4B-A926-694501D6F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86983" y="5072012"/>
            <a:ext cx="1477707" cy="147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00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CF4E58FC-294C-DE4E-9AFC-284D06A61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964" y="1930400"/>
            <a:ext cx="6117915" cy="4191000"/>
          </a:xfrm>
        </p:spPr>
        <p:txBody>
          <a:bodyPr/>
          <a:lstStyle/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3600" dirty="0"/>
              <a:t> ”Like recruits like”</a:t>
            </a:r>
          </a:p>
          <a:p>
            <a:pPr lvl="1">
              <a:buClr>
                <a:srgbClr val="45BEB4"/>
              </a:buClr>
              <a:buFont typeface="Consolas Bold"/>
              <a:buChar char="▸"/>
            </a:pPr>
            <a:r>
              <a:rPr lang="en-US" sz="3200" dirty="0"/>
              <a:t>People tend to recruit others more like themselves in RDS</a:t>
            </a:r>
          </a:p>
          <a:p>
            <a:pPr lvl="1">
              <a:buClr>
                <a:srgbClr val="45BEB4"/>
              </a:buClr>
              <a:buFont typeface="Consolas Bold"/>
              <a:buChar char="▸"/>
            </a:pPr>
            <a:r>
              <a:rPr lang="en-US" sz="3200" dirty="0"/>
              <a:t>Could leverage this tendency as an HIV case-finding method</a:t>
            </a:r>
            <a:r>
              <a:rPr lang="en-US" sz="3200" baseline="30000" dirty="0"/>
              <a:t>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234B199-BF1F-594E-8F06-8CFE34A2C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RDS for HIV Case-Finding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934901E-1F00-1442-B7AF-0264B4A31444}"/>
              </a:ext>
            </a:extLst>
          </p:cNvPr>
          <p:cNvGrpSpPr/>
          <p:nvPr/>
        </p:nvGrpSpPr>
        <p:grpSpPr>
          <a:xfrm>
            <a:off x="174813" y="3048448"/>
            <a:ext cx="4695951" cy="2511551"/>
            <a:chOff x="533401" y="2689860"/>
            <a:chExt cx="4695951" cy="2511551"/>
          </a:xfrm>
        </p:grpSpPr>
        <p:pic>
          <p:nvPicPr>
            <p:cNvPr id="5" name="Graphic 4" descr="Man">
              <a:extLst>
                <a:ext uri="{FF2B5EF4-FFF2-40B4-BE49-F238E27FC236}">
                  <a16:creationId xmlns:a16="http://schemas.microsoft.com/office/drawing/2014/main" xmlns="" id="{2EE48A0B-5251-4C4C-9129-72406EA5A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3401" y="2916936"/>
              <a:ext cx="2057400" cy="2057400"/>
            </a:xfrm>
            <a:prstGeom prst="rect">
              <a:avLst/>
            </a:prstGeom>
          </p:spPr>
        </p:pic>
        <p:pic>
          <p:nvPicPr>
            <p:cNvPr id="6" name="Graphic 5" descr="Team">
              <a:extLst>
                <a:ext uri="{FF2B5EF4-FFF2-40B4-BE49-F238E27FC236}">
                  <a16:creationId xmlns:a16="http://schemas.microsoft.com/office/drawing/2014/main" xmlns="" id="{2B60B37D-5039-8C45-8333-700427F1E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717801" y="2689860"/>
              <a:ext cx="2511551" cy="2511551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5C51C3C4-5E2F-304C-8736-B1EA0CDE5FB3}"/>
                </a:ext>
              </a:extLst>
            </p:cNvPr>
            <p:cNvCxnSpPr/>
            <p:nvPr/>
          </p:nvCxnSpPr>
          <p:spPr bwMode="auto">
            <a:xfrm flipH="1">
              <a:off x="2084832" y="3945635"/>
              <a:ext cx="505969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3014D1-C884-144C-AE59-D653679176F1}"/>
              </a:ext>
            </a:extLst>
          </p:cNvPr>
          <p:cNvSpPr txBox="1"/>
          <p:nvPr/>
        </p:nvSpPr>
        <p:spPr>
          <a:xfrm>
            <a:off x="0" y="6400800"/>
            <a:ext cx="8184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>
                <a:solidFill>
                  <a:schemeClr val="accent6"/>
                </a:solidFill>
              </a:rPr>
              <a:t>1</a:t>
            </a:r>
            <a:r>
              <a:rPr lang="en-US" sz="1100" dirty="0">
                <a:solidFill>
                  <a:schemeClr val="accent6"/>
                </a:solidFill>
              </a:rPr>
              <a:t>Abramovitz D, Volz EM, </a:t>
            </a:r>
            <a:r>
              <a:rPr lang="en-US" sz="1100" dirty="0" err="1">
                <a:solidFill>
                  <a:schemeClr val="accent6"/>
                </a:solidFill>
              </a:rPr>
              <a:t>Strathdee</a:t>
            </a:r>
            <a:r>
              <a:rPr lang="en-US" sz="1100" dirty="0">
                <a:solidFill>
                  <a:schemeClr val="accent6"/>
                </a:solidFill>
              </a:rPr>
              <a:t> SA, Patterson TL, Vera A, Frost SDW. Using Respondent Driven Sampling in a Hidden Population at Risk of HIV Infection: Who do HIV-positive recruiters recruit? Sex </a:t>
            </a:r>
            <a:r>
              <a:rPr lang="en-US" sz="1100" dirty="0" err="1">
                <a:solidFill>
                  <a:schemeClr val="accent6"/>
                </a:solidFill>
              </a:rPr>
              <a:t>Transm</a:t>
            </a:r>
            <a:r>
              <a:rPr lang="en-US" sz="1100" dirty="0">
                <a:solidFill>
                  <a:schemeClr val="accent6"/>
                </a:solidFill>
              </a:rPr>
              <a:t> Dis. 2009 Dec;36(12):750–6. </a:t>
            </a:r>
          </a:p>
        </p:txBody>
      </p:sp>
    </p:spTree>
    <p:extLst>
      <p:ext uri="{BB962C8B-B14F-4D97-AF65-F5344CB8AC3E}">
        <p14:creationId xmlns:p14="http://schemas.microsoft.com/office/powerpoint/2010/main" val="99861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2FDB7F2-4F71-4743-A3B4-BBC842C40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1006204"/>
            <a:ext cx="9753600" cy="660400"/>
          </a:xfrm>
        </p:spPr>
        <p:txBody>
          <a:bodyPr/>
          <a:lstStyle/>
          <a:p>
            <a:r>
              <a:rPr lang="en-US" dirty="0"/>
              <a:t>Case-Finding Approaches: Unlimited RDS</a:t>
            </a:r>
          </a:p>
        </p:txBody>
      </p:sp>
      <p:sp>
        <p:nvSpPr>
          <p:cNvPr id="5" name="Content Placeholder 19">
            <a:extLst>
              <a:ext uri="{FF2B5EF4-FFF2-40B4-BE49-F238E27FC236}">
                <a16:creationId xmlns:a16="http://schemas.microsoft.com/office/drawing/2014/main" xmlns="" id="{C2612123-9DCC-AC46-B3C6-356220FFD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1650" y="2296195"/>
            <a:ext cx="4876801" cy="3637210"/>
          </a:xfrm>
        </p:spPr>
        <p:txBody>
          <a:bodyPr/>
          <a:lstStyle/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3200" dirty="0"/>
              <a:t> Recruitment continues indefinitely</a:t>
            </a:r>
          </a:p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3200" dirty="0"/>
              <a:t> Works just as RDS for research</a:t>
            </a:r>
          </a:p>
        </p:txBody>
      </p:sp>
      <p:pic>
        <p:nvPicPr>
          <p:cNvPr id="26" name="Graphic 25" descr="Man">
            <a:extLst>
              <a:ext uri="{FF2B5EF4-FFF2-40B4-BE49-F238E27FC236}">
                <a16:creationId xmlns:a16="http://schemas.microsoft.com/office/drawing/2014/main" xmlns="" id="{6AADD85E-9978-FB46-9342-E815DC94C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02107" y="3454146"/>
            <a:ext cx="1321308" cy="1321308"/>
          </a:xfrm>
          <a:prstGeom prst="rect">
            <a:avLst/>
          </a:prstGeom>
        </p:spPr>
      </p:pic>
      <p:pic>
        <p:nvPicPr>
          <p:cNvPr id="29" name="Graphic 28" descr="Man">
            <a:extLst>
              <a:ext uri="{FF2B5EF4-FFF2-40B4-BE49-F238E27FC236}">
                <a16:creationId xmlns:a16="http://schemas.microsoft.com/office/drawing/2014/main" xmlns="" id="{E88AD49B-EAA8-2448-AEEA-1B269BC65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64693" y="2004822"/>
            <a:ext cx="1321308" cy="1321308"/>
          </a:xfrm>
          <a:prstGeom prst="rect">
            <a:avLst/>
          </a:prstGeom>
        </p:spPr>
      </p:pic>
      <p:pic>
        <p:nvPicPr>
          <p:cNvPr id="30" name="Graphic 29" descr="Man">
            <a:extLst>
              <a:ext uri="{FF2B5EF4-FFF2-40B4-BE49-F238E27FC236}">
                <a16:creationId xmlns:a16="http://schemas.microsoft.com/office/drawing/2014/main" xmlns="" id="{60282F63-2F52-6446-B11B-137644CD2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64693" y="3454146"/>
            <a:ext cx="1321308" cy="1321308"/>
          </a:xfrm>
          <a:prstGeom prst="rect">
            <a:avLst/>
          </a:prstGeom>
        </p:spPr>
      </p:pic>
      <p:pic>
        <p:nvPicPr>
          <p:cNvPr id="31" name="Graphic 30" descr="Man">
            <a:extLst>
              <a:ext uri="{FF2B5EF4-FFF2-40B4-BE49-F238E27FC236}">
                <a16:creationId xmlns:a16="http://schemas.microsoft.com/office/drawing/2014/main" xmlns="" id="{C7F90976-11FD-5D4C-A157-21F48EB20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64693" y="4903470"/>
            <a:ext cx="1321308" cy="132130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8752EC1-3D94-3D43-AF47-1D0A0098FE0E}"/>
              </a:ext>
            </a:extLst>
          </p:cNvPr>
          <p:cNvCxnSpPr>
            <a:cxnSpLocks/>
            <a:endCxn id="30" idx="1"/>
          </p:cNvCxnSpPr>
          <p:nvPr/>
        </p:nvCxnSpPr>
        <p:spPr bwMode="auto">
          <a:xfrm flipH="1">
            <a:off x="964693" y="4114800"/>
            <a:ext cx="254508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2D76932-AD80-9D4E-AB5D-63BEB626EEC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64693" y="4114800"/>
            <a:ext cx="254508" cy="1408176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6FB911DB-A649-E842-A60F-80D6A0FF2171}"/>
              </a:ext>
            </a:extLst>
          </p:cNvPr>
          <p:cNvCxnSpPr>
            <a:cxnSpLocks/>
            <a:endCxn id="30" idx="1"/>
          </p:cNvCxnSpPr>
          <p:nvPr/>
        </p:nvCxnSpPr>
        <p:spPr bwMode="auto">
          <a:xfrm flipH="1">
            <a:off x="964693" y="2889504"/>
            <a:ext cx="254508" cy="1225296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F3A9A4FF-57B2-6940-B262-EA6C098FA188}"/>
              </a:ext>
            </a:extLst>
          </p:cNvPr>
          <p:cNvCxnSpPr>
            <a:cxnSpLocks/>
          </p:cNvCxnSpPr>
          <p:nvPr/>
        </p:nvCxnSpPr>
        <p:spPr bwMode="auto">
          <a:xfrm flipH="1">
            <a:off x="1961961" y="2844511"/>
            <a:ext cx="42986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9CA9C525-C6F1-6B42-8559-98570E15C175}"/>
              </a:ext>
            </a:extLst>
          </p:cNvPr>
          <p:cNvCxnSpPr>
            <a:cxnSpLocks/>
          </p:cNvCxnSpPr>
          <p:nvPr/>
        </p:nvCxnSpPr>
        <p:spPr bwMode="auto">
          <a:xfrm flipH="1">
            <a:off x="1961961" y="4293835"/>
            <a:ext cx="42986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D5C191D5-DE68-904D-8481-7FFDAF5013E7}"/>
              </a:ext>
            </a:extLst>
          </p:cNvPr>
          <p:cNvCxnSpPr>
            <a:cxnSpLocks/>
          </p:cNvCxnSpPr>
          <p:nvPr/>
        </p:nvCxnSpPr>
        <p:spPr bwMode="auto">
          <a:xfrm flipH="1">
            <a:off x="1961961" y="5743159"/>
            <a:ext cx="42986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732F0D15-3E0B-C44C-84D1-1A49ABCAA031}"/>
              </a:ext>
            </a:extLst>
          </p:cNvPr>
          <p:cNvCxnSpPr>
            <a:cxnSpLocks/>
          </p:cNvCxnSpPr>
          <p:nvPr/>
        </p:nvCxnSpPr>
        <p:spPr bwMode="auto">
          <a:xfrm flipH="1">
            <a:off x="3962497" y="2816128"/>
            <a:ext cx="42986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3747C783-E9D2-6549-98A1-6DCFE64D8F2E}"/>
              </a:ext>
            </a:extLst>
          </p:cNvPr>
          <p:cNvCxnSpPr>
            <a:cxnSpLocks/>
          </p:cNvCxnSpPr>
          <p:nvPr/>
        </p:nvCxnSpPr>
        <p:spPr bwMode="auto">
          <a:xfrm flipH="1">
            <a:off x="3962497" y="4265452"/>
            <a:ext cx="42986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5763A088-B964-8045-B99D-44C8E0B93947}"/>
              </a:ext>
            </a:extLst>
          </p:cNvPr>
          <p:cNvCxnSpPr>
            <a:cxnSpLocks/>
          </p:cNvCxnSpPr>
          <p:nvPr/>
        </p:nvCxnSpPr>
        <p:spPr bwMode="auto">
          <a:xfrm flipH="1">
            <a:off x="3962497" y="5714776"/>
            <a:ext cx="42986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937E71F-94C4-EB4E-A7CF-348B17E9A8DF}"/>
              </a:ext>
            </a:extLst>
          </p:cNvPr>
          <p:cNvGrpSpPr/>
          <p:nvPr/>
        </p:nvGrpSpPr>
        <p:grpSpPr>
          <a:xfrm>
            <a:off x="2216469" y="2056544"/>
            <a:ext cx="1925133" cy="1345882"/>
            <a:chOff x="7373456" y="5536692"/>
            <a:chExt cx="1925133" cy="1345882"/>
          </a:xfrm>
          <a:solidFill>
            <a:srgbClr val="00566A"/>
          </a:solidFill>
        </p:grpSpPr>
        <p:pic>
          <p:nvPicPr>
            <p:cNvPr id="25" name="Graphic 24" descr="Man">
              <a:extLst>
                <a:ext uri="{FF2B5EF4-FFF2-40B4-BE49-F238E27FC236}">
                  <a16:creationId xmlns:a16="http://schemas.microsoft.com/office/drawing/2014/main" xmlns="" id="{3754F27A-4C73-C447-B7C0-70169B855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977281" y="5549467"/>
              <a:ext cx="1321308" cy="1321308"/>
            </a:xfrm>
            <a:prstGeom prst="rect">
              <a:avLst/>
            </a:prstGeom>
          </p:spPr>
        </p:pic>
        <p:pic>
          <p:nvPicPr>
            <p:cNvPr id="27" name="Graphic 26" descr="Man">
              <a:extLst>
                <a:ext uri="{FF2B5EF4-FFF2-40B4-BE49-F238E27FC236}">
                  <a16:creationId xmlns:a16="http://schemas.microsoft.com/office/drawing/2014/main" xmlns="" id="{BB892744-6F6E-5142-8158-9AAB84E9C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373456" y="5536692"/>
              <a:ext cx="1321308" cy="1321308"/>
            </a:xfrm>
            <a:prstGeom prst="rect">
              <a:avLst/>
            </a:prstGeom>
          </p:spPr>
        </p:pic>
        <p:pic>
          <p:nvPicPr>
            <p:cNvPr id="28" name="Graphic 27" descr="Man">
              <a:extLst>
                <a:ext uri="{FF2B5EF4-FFF2-40B4-BE49-F238E27FC236}">
                  <a16:creationId xmlns:a16="http://schemas.microsoft.com/office/drawing/2014/main" xmlns="" id="{C20538D6-10A8-5640-8B41-B50AF0DC9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675369" y="5561266"/>
              <a:ext cx="1321308" cy="132130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8361F45-1128-174D-A879-C6FF3161B41E}"/>
              </a:ext>
            </a:extLst>
          </p:cNvPr>
          <p:cNvGrpSpPr/>
          <p:nvPr/>
        </p:nvGrpSpPr>
        <p:grpSpPr>
          <a:xfrm>
            <a:off x="2211031" y="3530442"/>
            <a:ext cx="1925133" cy="1345882"/>
            <a:chOff x="7373456" y="5536692"/>
            <a:chExt cx="1925133" cy="1345882"/>
          </a:xfrm>
          <a:solidFill>
            <a:srgbClr val="00566A"/>
          </a:solidFill>
        </p:grpSpPr>
        <p:pic>
          <p:nvPicPr>
            <p:cNvPr id="35" name="Graphic 34" descr="Man">
              <a:extLst>
                <a:ext uri="{FF2B5EF4-FFF2-40B4-BE49-F238E27FC236}">
                  <a16:creationId xmlns:a16="http://schemas.microsoft.com/office/drawing/2014/main" xmlns="" id="{EF8114F2-F092-8E49-B244-75FF9D323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977281" y="5549467"/>
              <a:ext cx="1321308" cy="1321308"/>
            </a:xfrm>
            <a:prstGeom prst="rect">
              <a:avLst/>
            </a:prstGeom>
          </p:spPr>
        </p:pic>
        <p:pic>
          <p:nvPicPr>
            <p:cNvPr id="37" name="Graphic 36" descr="Man">
              <a:extLst>
                <a:ext uri="{FF2B5EF4-FFF2-40B4-BE49-F238E27FC236}">
                  <a16:creationId xmlns:a16="http://schemas.microsoft.com/office/drawing/2014/main" xmlns="" id="{40211A95-3972-5B41-BD09-72C6E858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373456" y="5536692"/>
              <a:ext cx="1321308" cy="1321308"/>
            </a:xfrm>
            <a:prstGeom prst="rect">
              <a:avLst/>
            </a:prstGeom>
          </p:spPr>
        </p:pic>
        <p:pic>
          <p:nvPicPr>
            <p:cNvPr id="38" name="Graphic 37" descr="Man">
              <a:extLst>
                <a:ext uri="{FF2B5EF4-FFF2-40B4-BE49-F238E27FC236}">
                  <a16:creationId xmlns:a16="http://schemas.microsoft.com/office/drawing/2014/main" xmlns="" id="{F07977A2-1372-2041-8AC1-55A482636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75369" y="5561266"/>
              <a:ext cx="1321308" cy="132130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6CFF48-1EF5-A346-9BE3-4694ACE2E8A8}"/>
              </a:ext>
            </a:extLst>
          </p:cNvPr>
          <p:cNvGrpSpPr/>
          <p:nvPr/>
        </p:nvGrpSpPr>
        <p:grpSpPr>
          <a:xfrm>
            <a:off x="2211031" y="4987688"/>
            <a:ext cx="1925133" cy="1345882"/>
            <a:chOff x="7373456" y="5536692"/>
            <a:chExt cx="1925133" cy="1345882"/>
          </a:xfrm>
          <a:solidFill>
            <a:srgbClr val="00566A"/>
          </a:solidFill>
        </p:grpSpPr>
        <p:pic>
          <p:nvPicPr>
            <p:cNvPr id="40" name="Graphic 39" descr="Man">
              <a:extLst>
                <a:ext uri="{FF2B5EF4-FFF2-40B4-BE49-F238E27FC236}">
                  <a16:creationId xmlns:a16="http://schemas.microsoft.com/office/drawing/2014/main" xmlns="" id="{A4D29984-F79C-074A-A648-9AACD7F25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977281" y="5549467"/>
              <a:ext cx="1321308" cy="1321308"/>
            </a:xfrm>
            <a:prstGeom prst="rect">
              <a:avLst/>
            </a:prstGeom>
          </p:spPr>
        </p:pic>
        <p:pic>
          <p:nvPicPr>
            <p:cNvPr id="41" name="Graphic 40" descr="Man">
              <a:extLst>
                <a:ext uri="{FF2B5EF4-FFF2-40B4-BE49-F238E27FC236}">
                  <a16:creationId xmlns:a16="http://schemas.microsoft.com/office/drawing/2014/main" xmlns="" id="{127EB763-F813-294E-A11E-7A9011577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373456" y="5536692"/>
              <a:ext cx="1321308" cy="1321308"/>
            </a:xfrm>
            <a:prstGeom prst="rect">
              <a:avLst/>
            </a:prstGeom>
          </p:spPr>
        </p:pic>
        <p:pic>
          <p:nvPicPr>
            <p:cNvPr id="42" name="Graphic 41" descr="Man">
              <a:extLst>
                <a:ext uri="{FF2B5EF4-FFF2-40B4-BE49-F238E27FC236}">
                  <a16:creationId xmlns:a16="http://schemas.microsoft.com/office/drawing/2014/main" xmlns="" id="{2CA3BB3B-6BF8-5C49-8934-DB6A8FE1C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75369" y="5561266"/>
              <a:ext cx="1321308" cy="1321308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76CAA0-604F-A346-ACC6-73CD262CC9D0}"/>
              </a:ext>
            </a:extLst>
          </p:cNvPr>
          <p:cNvGrpSpPr/>
          <p:nvPr/>
        </p:nvGrpSpPr>
        <p:grpSpPr>
          <a:xfrm>
            <a:off x="4154338" y="2068831"/>
            <a:ext cx="1925133" cy="1345882"/>
            <a:chOff x="7373456" y="5536692"/>
            <a:chExt cx="1925133" cy="1345882"/>
          </a:xfrm>
          <a:solidFill>
            <a:srgbClr val="00566A"/>
          </a:solidFill>
        </p:grpSpPr>
        <p:pic>
          <p:nvPicPr>
            <p:cNvPr id="44" name="Graphic 43" descr="Man">
              <a:extLst>
                <a:ext uri="{FF2B5EF4-FFF2-40B4-BE49-F238E27FC236}">
                  <a16:creationId xmlns:a16="http://schemas.microsoft.com/office/drawing/2014/main" xmlns="" id="{2E770F95-2AA5-874B-9CC7-C8512C8F6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977281" y="5549467"/>
              <a:ext cx="1321308" cy="1321308"/>
            </a:xfrm>
            <a:prstGeom prst="rect">
              <a:avLst/>
            </a:prstGeom>
          </p:spPr>
        </p:pic>
        <p:pic>
          <p:nvPicPr>
            <p:cNvPr id="45" name="Graphic 44" descr="Man">
              <a:extLst>
                <a:ext uri="{FF2B5EF4-FFF2-40B4-BE49-F238E27FC236}">
                  <a16:creationId xmlns:a16="http://schemas.microsoft.com/office/drawing/2014/main" xmlns="" id="{15AD4AE1-D884-7D49-B7D8-1CC2A31CB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373456" y="5536692"/>
              <a:ext cx="1321308" cy="1321308"/>
            </a:xfrm>
            <a:prstGeom prst="rect">
              <a:avLst/>
            </a:prstGeom>
          </p:spPr>
        </p:pic>
        <p:pic>
          <p:nvPicPr>
            <p:cNvPr id="46" name="Graphic 45" descr="Man">
              <a:extLst>
                <a:ext uri="{FF2B5EF4-FFF2-40B4-BE49-F238E27FC236}">
                  <a16:creationId xmlns:a16="http://schemas.microsoft.com/office/drawing/2014/main" xmlns="" id="{6F4080C6-DAA7-DE42-99B7-E70A4D66E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75369" y="5561266"/>
              <a:ext cx="1321308" cy="132130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24D147E-01E0-6443-A6D7-BE0D83A96B64}"/>
              </a:ext>
            </a:extLst>
          </p:cNvPr>
          <p:cNvGrpSpPr/>
          <p:nvPr/>
        </p:nvGrpSpPr>
        <p:grpSpPr>
          <a:xfrm>
            <a:off x="4152692" y="3530442"/>
            <a:ext cx="1925133" cy="1345882"/>
            <a:chOff x="7373456" y="5536692"/>
            <a:chExt cx="1925133" cy="1345882"/>
          </a:xfrm>
          <a:solidFill>
            <a:srgbClr val="00566A"/>
          </a:solidFill>
        </p:grpSpPr>
        <p:pic>
          <p:nvPicPr>
            <p:cNvPr id="49" name="Graphic 48" descr="Man">
              <a:extLst>
                <a:ext uri="{FF2B5EF4-FFF2-40B4-BE49-F238E27FC236}">
                  <a16:creationId xmlns:a16="http://schemas.microsoft.com/office/drawing/2014/main" xmlns="" id="{833B9153-97F1-ED42-A133-E0CEDE64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977281" y="5549467"/>
              <a:ext cx="1321308" cy="1321308"/>
            </a:xfrm>
            <a:prstGeom prst="rect">
              <a:avLst/>
            </a:prstGeom>
          </p:spPr>
        </p:pic>
        <p:pic>
          <p:nvPicPr>
            <p:cNvPr id="50" name="Graphic 49" descr="Man">
              <a:extLst>
                <a:ext uri="{FF2B5EF4-FFF2-40B4-BE49-F238E27FC236}">
                  <a16:creationId xmlns:a16="http://schemas.microsoft.com/office/drawing/2014/main" xmlns="" id="{77D2BA96-B3AC-E241-A6CE-D12D32D1C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373456" y="5536692"/>
              <a:ext cx="1321308" cy="1321308"/>
            </a:xfrm>
            <a:prstGeom prst="rect">
              <a:avLst/>
            </a:prstGeom>
          </p:spPr>
        </p:pic>
        <p:pic>
          <p:nvPicPr>
            <p:cNvPr id="51" name="Graphic 50" descr="Man">
              <a:extLst>
                <a:ext uri="{FF2B5EF4-FFF2-40B4-BE49-F238E27FC236}">
                  <a16:creationId xmlns:a16="http://schemas.microsoft.com/office/drawing/2014/main" xmlns="" id="{094E89B8-F649-AB4E-AF3D-E0B29D6EF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75369" y="5561266"/>
              <a:ext cx="1321308" cy="1321308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371380E-7CEF-4044-9D57-65E2926A4B43}"/>
              </a:ext>
            </a:extLst>
          </p:cNvPr>
          <p:cNvGrpSpPr/>
          <p:nvPr/>
        </p:nvGrpSpPr>
        <p:grpSpPr>
          <a:xfrm>
            <a:off x="4152692" y="4981485"/>
            <a:ext cx="1925133" cy="1345882"/>
            <a:chOff x="7373456" y="5536692"/>
            <a:chExt cx="1925133" cy="1345882"/>
          </a:xfrm>
          <a:solidFill>
            <a:srgbClr val="00566A"/>
          </a:solidFill>
        </p:grpSpPr>
        <p:pic>
          <p:nvPicPr>
            <p:cNvPr id="53" name="Graphic 52" descr="Man">
              <a:extLst>
                <a:ext uri="{FF2B5EF4-FFF2-40B4-BE49-F238E27FC236}">
                  <a16:creationId xmlns:a16="http://schemas.microsoft.com/office/drawing/2014/main" xmlns="" id="{7DAAF13B-13BE-6846-B17E-03B96C9FF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977281" y="5549467"/>
              <a:ext cx="1321308" cy="1321308"/>
            </a:xfrm>
            <a:prstGeom prst="rect">
              <a:avLst/>
            </a:prstGeom>
          </p:spPr>
        </p:pic>
        <p:pic>
          <p:nvPicPr>
            <p:cNvPr id="56" name="Graphic 55" descr="Man">
              <a:extLst>
                <a:ext uri="{FF2B5EF4-FFF2-40B4-BE49-F238E27FC236}">
                  <a16:creationId xmlns:a16="http://schemas.microsoft.com/office/drawing/2014/main" xmlns="" id="{18D94D70-EBCC-CC41-A039-F694B90FE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373456" y="5536692"/>
              <a:ext cx="1321308" cy="1321308"/>
            </a:xfrm>
            <a:prstGeom prst="rect">
              <a:avLst/>
            </a:prstGeom>
          </p:spPr>
        </p:pic>
        <p:pic>
          <p:nvPicPr>
            <p:cNvPr id="66" name="Graphic 65" descr="Man">
              <a:extLst>
                <a:ext uri="{FF2B5EF4-FFF2-40B4-BE49-F238E27FC236}">
                  <a16:creationId xmlns:a16="http://schemas.microsoft.com/office/drawing/2014/main" xmlns="" id="{DD452A06-E973-B64B-8CFF-F0187D50C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75369" y="5561266"/>
              <a:ext cx="1321308" cy="132130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6FDAB17-35F8-5B49-A8B3-0C40C9668D89}"/>
              </a:ext>
            </a:extLst>
          </p:cNvPr>
          <p:cNvGrpSpPr/>
          <p:nvPr/>
        </p:nvGrpSpPr>
        <p:grpSpPr>
          <a:xfrm>
            <a:off x="8554969" y="4876829"/>
            <a:ext cx="2470601" cy="1499459"/>
            <a:chOff x="6389600" y="5360626"/>
            <a:chExt cx="2470601" cy="149945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52E56F6C-751F-A146-BBB5-B9F02FCD1D4A}"/>
                </a:ext>
              </a:extLst>
            </p:cNvPr>
            <p:cNvGrpSpPr/>
            <p:nvPr/>
          </p:nvGrpSpPr>
          <p:grpSpPr>
            <a:xfrm>
              <a:off x="6396265" y="5360626"/>
              <a:ext cx="2457272" cy="406995"/>
              <a:chOff x="6396265" y="5564124"/>
              <a:chExt cx="2457272" cy="406995"/>
            </a:xfrm>
          </p:grpSpPr>
          <p:pic>
            <p:nvPicPr>
              <p:cNvPr id="67" name="Graphic 66" descr="Man">
                <a:extLst>
                  <a:ext uri="{FF2B5EF4-FFF2-40B4-BE49-F238E27FC236}">
                    <a16:creationId xmlns:a16="http://schemas.microsoft.com/office/drawing/2014/main" xmlns="" id="{726B9F4F-3ACA-0A40-9913-9E459146B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6396265" y="5564124"/>
                <a:ext cx="406995" cy="406995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DF48EDB-306C-8846-9E56-F13C93182003}"/>
                  </a:ext>
                </a:extLst>
              </p:cNvPr>
              <p:cNvSpPr txBox="1"/>
              <p:nvPr/>
            </p:nvSpPr>
            <p:spPr>
              <a:xfrm>
                <a:off x="6796596" y="5600557"/>
                <a:ext cx="2056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Seed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9AF80E8-31EA-EC47-8938-36552E9AE94F}"/>
                </a:ext>
              </a:extLst>
            </p:cNvPr>
            <p:cNvGrpSpPr/>
            <p:nvPr/>
          </p:nvGrpSpPr>
          <p:grpSpPr>
            <a:xfrm>
              <a:off x="6389601" y="5906858"/>
              <a:ext cx="2470600" cy="406995"/>
              <a:chOff x="6389601" y="5906858"/>
              <a:chExt cx="2470600" cy="406995"/>
            </a:xfrm>
          </p:grpSpPr>
          <p:pic>
            <p:nvPicPr>
              <p:cNvPr id="68" name="Graphic 67" descr="Man">
                <a:extLst>
                  <a:ext uri="{FF2B5EF4-FFF2-40B4-BE49-F238E27FC236}">
                    <a16:creationId xmlns:a16="http://schemas.microsoft.com/office/drawing/2014/main" xmlns="" id="{3BF34A0F-1B1A-454C-9A74-5CC9E9232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89601" y="5906858"/>
                <a:ext cx="406995" cy="406995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F0D25C89-C107-A34B-B8AB-D7524A4E7564}"/>
                  </a:ext>
                </a:extLst>
              </p:cNvPr>
              <p:cNvSpPr txBox="1"/>
              <p:nvPr/>
            </p:nvSpPr>
            <p:spPr>
              <a:xfrm>
                <a:off x="6803260" y="5925689"/>
                <a:ext cx="2056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HIV+ Recruit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21E9B61D-F1C7-824A-8FAC-B4022A8E9A2B}"/>
                </a:ext>
              </a:extLst>
            </p:cNvPr>
            <p:cNvGrpSpPr/>
            <p:nvPr/>
          </p:nvGrpSpPr>
          <p:grpSpPr>
            <a:xfrm>
              <a:off x="6389600" y="6453090"/>
              <a:ext cx="2470601" cy="406995"/>
              <a:chOff x="6389600" y="6453090"/>
              <a:chExt cx="2470601" cy="406995"/>
            </a:xfrm>
          </p:grpSpPr>
          <p:pic>
            <p:nvPicPr>
              <p:cNvPr id="69" name="Graphic 68" descr="Man">
                <a:extLst>
                  <a:ext uri="{FF2B5EF4-FFF2-40B4-BE49-F238E27FC236}">
                    <a16:creationId xmlns:a16="http://schemas.microsoft.com/office/drawing/2014/main" xmlns="" id="{166EF9EB-1EC1-4247-B4F8-E56FB0C4A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6389600" y="6453090"/>
                <a:ext cx="406995" cy="406995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156D8E5A-486C-FB43-8A38-FF82444198C4}"/>
                  </a:ext>
                </a:extLst>
              </p:cNvPr>
              <p:cNvSpPr txBox="1"/>
              <p:nvPr/>
            </p:nvSpPr>
            <p:spPr>
              <a:xfrm>
                <a:off x="6803260" y="6471921"/>
                <a:ext cx="2056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HIV- Recruit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2319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D0097DE-1F3A-2F4F-9675-29718051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Case-Finding Approaches: Wave-Limited 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9950D1A-4E0B-B445-9743-99EB962750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9487" y="6543333"/>
            <a:ext cx="2540000" cy="3048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7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B2AD73A-6558-4B4D-912B-FFF2CA148A73}"/>
              </a:ext>
            </a:extLst>
          </p:cNvPr>
          <p:cNvGrpSpPr/>
          <p:nvPr/>
        </p:nvGrpSpPr>
        <p:grpSpPr>
          <a:xfrm>
            <a:off x="1046629" y="2520715"/>
            <a:ext cx="1652858" cy="3104889"/>
            <a:chOff x="-102107" y="-423698"/>
            <a:chExt cx="3583337" cy="8087267"/>
          </a:xfrm>
        </p:grpSpPr>
        <p:pic>
          <p:nvPicPr>
            <p:cNvPr id="5" name="Graphic 4" descr="Man">
              <a:extLst>
                <a:ext uri="{FF2B5EF4-FFF2-40B4-BE49-F238E27FC236}">
                  <a16:creationId xmlns:a16="http://schemas.microsoft.com/office/drawing/2014/main" xmlns="" id="{AB4CC7AD-001F-734E-80CB-4F9D6EDA8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-102107" y="3454146"/>
              <a:ext cx="1321308" cy="1321308"/>
            </a:xfrm>
            <a:prstGeom prst="rect">
              <a:avLst/>
            </a:prstGeom>
          </p:spPr>
        </p:pic>
        <p:pic>
          <p:nvPicPr>
            <p:cNvPr id="6" name="Graphic 5" descr="Man">
              <a:extLst>
                <a:ext uri="{FF2B5EF4-FFF2-40B4-BE49-F238E27FC236}">
                  <a16:creationId xmlns:a16="http://schemas.microsoft.com/office/drawing/2014/main" xmlns="" id="{08A3CF35-2421-3440-9FBC-96DA0324E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159923" y="-423698"/>
              <a:ext cx="1321307" cy="1321309"/>
            </a:xfrm>
            <a:prstGeom prst="rect">
              <a:avLst/>
            </a:prstGeom>
          </p:spPr>
        </p:pic>
        <p:pic>
          <p:nvPicPr>
            <p:cNvPr id="8" name="Graphic 7" descr="Man">
              <a:extLst>
                <a:ext uri="{FF2B5EF4-FFF2-40B4-BE49-F238E27FC236}">
                  <a16:creationId xmlns:a16="http://schemas.microsoft.com/office/drawing/2014/main" xmlns="" id="{6A30246F-4BE5-B940-9A49-964B87D7C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054194" y="6342260"/>
              <a:ext cx="1321307" cy="132130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75413765-FCA8-524B-B125-3D339B906853}"/>
                </a:ext>
              </a:extLst>
            </p:cNvPr>
            <p:cNvCxnSpPr>
              <a:cxnSpLocks/>
              <a:stCxn id="8" idx="1"/>
            </p:cNvCxnSpPr>
            <p:nvPr/>
          </p:nvCxnSpPr>
          <p:spPr bwMode="auto">
            <a:xfrm flipH="1" flipV="1">
              <a:off x="964701" y="4114802"/>
              <a:ext cx="1089493" cy="2888114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C2887A7B-3FEF-5345-A0FF-48E71CBDF3F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64694" y="391134"/>
              <a:ext cx="1476926" cy="3723667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141EBDB-3BEB-424B-9A10-CD9730DFD9FF}"/>
              </a:ext>
            </a:extLst>
          </p:cNvPr>
          <p:cNvGrpSpPr/>
          <p:nvPr/>
        </p:nvGrpSpPr>
        <p:grpSpPr>
          <a:xfrm>
            <a:off x="2611040" y="1892383"/>
            <a:ext cx="1126126" cy="1620139"/>
            <a:chOff x="-155401" y="2004822"/>
            <a:chExt cx="2441402" cy="4219956"/>
          </a:xfrm>
        </p:grpSpPr>
        <p:pic>
          <p:nvPicPr>
            <p:cNvPr id="34" name="Graphic 33" descr="Man">
              <a:extLst>
                <a:ext uri="{FF2B5EF4-FFF2-40B4-BE49-F238E27FC236}">
                  <a16:creationId xmlns:a16="http://schemas.microsoft.com/office/drawing/2014/main" xmlns="" id="{0A4F2C2D-CCF9-F041-8C79-8E77EB75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64693" y="2004822"/>
              <a:ext cx="1321308" cy="1321308"/>
            </a:xfrm>
            <a:prstGeom prst="rect">
              <a:avLst/>
            </a:prstGeom>
          </p:spPr>
        </p:pic>
        <p:pic>
          <p:nvPicPr>
            <p:cNvPr id="35" name="Graphic 34" descr="Man">
              <a:extLst>
                <a:ext uri="{FF2B5EF4-FFF2-40B4-BE49-F238E27FC236}">
                  <a16:creationId xmlns:a16="http://schemas.microsoft.com/office/drawing/2014/main" xmlns="" id="{F05E9298-E796-174D-96A2-8EADAA0E1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64693" y="3454146"/>
              <a:ext cx="1321308" cy="1321308"/>
            </a:xfrm>
            <a:prstGeom prst="rect">
              <a:avLst/>
            </a:prstGeom>
          </p:spPr>
        </p:pic>
        <p:pic>
          <p:nvPicPr>
            <p:cNvPr id="36" name="Graphic 35" descr="Man">
              <a:extLst>
                <a:ext uri="{FF2B5EF4-FFF2-40B4-BE49-F238E27FC236}">
                  <a16:creationId xmlns:a16="http://schemas.microsoft.com/office/drawing/2014/main" xmlns="" id="{82AAA639-499B-3345-8C44-934CCE032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64693" y="4903470"/>
              <a:ext cx="1321308" cy="1321308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6E41FAB9-58B7-2A43-AC8B-1FC7C7852B0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-137639" y="4293835"/>
              <a:ext cx="1478626" cy="17246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14DF021-D59F-FF48-9447-3615CE1857D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-155401" y="4340959"/>
              <a:ext cx="1422046" cy="1321309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2C071D83-08AD-E347-9187-268A08A0233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-137641" y="2836298"/>
              <a:ext cx="1478628" cy="1376643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2B97AB-EB71-8A4F-AD5F-6475CD820872}"/>
              </a:ext>
            </a:extLst>
          </p:cNvPr>
          <p:cNvGrpSpPr/>
          <p:nvPr/>
        </p:nvGrpSpPr>
        <p:grpSpPr>
          <a:xfrm>
            <a:off x="2640248" y="4512746"/>
            <a:ext cx="1126126" cy="1620139"/>
            <a:chOff x="-155401" y="2004822"/>
            <a:chExt cx="2441402" cy="4219956"/>
          </a:xfrm>
        </p:grpSpPr>
        <p:pic>
          <p:nvPicPr>
            <p:cNvPr id="69" name="Graphic 68" descr="Man">
              <a:extLst>
                <a:ext uri="{FF2B5EF4-FFF2-40B4-BE49-F238E27FC236}">
                  <a16:creationId xmlns:a16="http://schemas.microsoft.com/office/drawing/2014/main" xmlns="" id="{18CAB629-A7BC-DE4B-A0F5-75E3063FA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64693" y="2004822"/>
              <a:ext cx="1321308" cy="1321308"/>
            </a:xfrm>
            <a:prstGeom prst="rect">
              <a:avLst/>
            </a:prstGeom>
          </p:spPr>
        </p:pic>
        <p:pic>
          <p:nvPicPr>
            <p:cNvPr id="70" name="Graphic 69" descr="Man">
              <a:extLst>
                <a:ext uri="{FF2B5EF4-FFF2-40B4-BE49-F238E27FC236}">
                  <a16:creationId xmlns:a16="http://schemas.microsoft.com/office/drawing/2014/main" xmlns="" id="{8E0C9EA5-C2CA-0740-91CB-D6E07289C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64693" y="3454146"/>
              <a:ext cx="1321308" cy="1321308"/>
            </a:xfrm>
            <a:prstGeom prst="rect">
              <a:avLst/>
            </a:prstGeom>
          </p:spPr>
        </p:pic>
        <p:pic>
          <p:nvPicPr>
            <p:cNvPr id="71" name="Graphic 70" descr="Man">
              <a:extLst>
                <a:ext uri="{FF2B5EF4-FFF2-40B4-BE49-F238E27FC236}">
                  <a16:creationId xmlns:a16="http://schemas.microsoft.com/office/drawing/2014/main" xmlns="" id="{BD7775AB-9D11-4844-85CF-6A9D66488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64693" y="4903470"/>
              <a:ext cx="1321308" cy="1321308"/>
            </a:xfrm>
            <a:prstGeom prst="rect">
              <a:avLst/>
            </a:prstGeom>
          </p:spPr>
        </p:pic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3FCA9FA5-D0F0-E548-B918-3CF083C7A41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-137639" y="4293835"/>
              <a:ext cx="1478626" cy="17246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8B63A50C-AED3-5B4D-A8E1-9DDFDCC5562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-155401" y="4340959"/>
              <a:ext cx="1422046" cy="1321309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0167468B-B102-E742-9DEB-35EADE5FFFD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-137641" y="2836298"/>
              <a:ext cx="1478628" cy="1376643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70BB92F2-D809-4C48-9ADA-932DD76C62DD}"/>
              </a:ext>
            </a:extLst>
          </p:cNvPr>
          <p:cNvGrpSpPr/>
          <p:nvPr/>
        </p:nvGrpSpPr>
        <p:grpSpPr>
          <a:xfrm>
            <a:off x="3678670" y="3962365"/>
            <a:ext cx="1251036" cy="1362473"/>
            <a:chOff x="-502606" y="4985173"/>
            <a:chExt cx="2712203" cy="3548818"/>
          </a:xfrm>
        </p:grpSpPr>
        <p:pic>
          <p:nvPicPr>
            <p:cNvPr id="79" name="Graphic 78" descr="Man">
              <a:extLst>
                <a:ext uri="{FF2B5EF4-FFF2-40B4-BE49-F238E27FC236}">
                  <a16:creationId xmlns:a16="http://schemas.microsoft.com/office/drawing/2014/main" xmlns="" id="{28C84B39-7E0C-434E-8187-370916CBA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51124" y="4985173"/>
              <a:ext cx="1321308" cy="1321309"/>
            </a:xfrm>
            <a:prstGeom prst="rect">
              <a:avLst/>
            </a:prstGeom>
          </p:spPr>
        </p:pic>
        <p:pic>
          <p:nvPicPr>
            <p:cNvPr id="80" name="Graphic 79" descr="Man">
              <a:extLst>
                <a:ext uri="{FF2B5EF4-FFF2-40B4-BE49-F238E27FC236}">
                  <a16:creationId xmlns:a16="http://schemas.microsoft.com/office/drawing/2014/main" xmlns="" id="{DEC3C794-6113-3245-8CD0-0D38AB447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88289" y="7212682"/>
              <a:ext cx="1321308" cy="1321309"/>
            </a:xfrm>
            <a:prstGeom prst="rect">
              <a:avLst/>
            </a:prstGeom>
          </p:spPr>
        </p:pic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CB536E6F-67B8-2047-A31A-2D51A22558A3}"/>
                </a:ext>
              </a:extLst>
            </p:cNvPr>
            <p:cNvCxnSpPr>
              <a:cxnSpLocks/>
              <a:endCxn id="69" idx="3"/>
            </p:cNvCxnSpPr>
            <p:nvPr/>
          </p:nvCxnSpPr>
          <p:spPr bwMode="auto">
            <a:xfrm flipH="1">
              <a:off x="-502606" y="5907619"/>
              <a:ext cx="1618148" cy="1159399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80EA07D2-108C-6342-9F49-895BBC4DBAC7}"/>
                </a:ext>
              </a:extLst>
            </p:cNvPr>
            <p:cNvCxnSpPr>
              <a:cxnSpLocks/>
              <a:endCxn id="69" idx="3"/>
            </p:cNvCxnSpPr>
            <p:nvPr/>
          </p:nvCxnSpPr>
          <p:spPr bwMode="auto">
            <a:xfrm flipH="1" flipV="1">
              <a:off x="-502606" y="7067017"/>
              <a:ext cx="1618148" cy="839689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0E3ACE66-960E-BA4A-B442-C5C38BE3C2EE}"/>
              </a:ext>
            </a:extLst>
          </p:cNvPr>
          <p:cNvGrpSpPr/>
          <p:nvPr/>
        </p:nvGrpSpPr>
        <p:grpSpPr>
          <a:xfrm>
            <a:off x="4761495" y="4916869"/>
            <a:ext cx="849156" cy="507281"/>
            <a:chOff x="5869399" y="5550485"/>
            <a:chExt cx="849156" cy="507281"/>
          </a:xfrm>
        </p:grpSpPr>
        <p:pic>
          <p:nvPicPr>
            <p:cNvPr id="93" name="Graphic 92" descr="Man">
              <a:extLst>
                <a:ext uri="{FF2B5EF4-FFF2-40B4-BE49-F238E27FC236}">
                  <a16:creationId xmlns:a16="http://schemas.microsoft.com/office/drawing/2014/main" xmlns="" id="{7D2F043B-E88A-E14A-B8BA-B6CCDE2C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109086" y="5550485"/>
              <a:ext cx="609469" cy="507281"/>
            </a:xfrm>
            <a:prstGeom prst="rect">
              <a:avLst/>
            </a:prstGeom>
          </p:spPr>
        </p:pic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1C2EA808-50F3-894D-8761-AEC13D82B0C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69399" y="5849261"/>
              <a:ext cx="391157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5" name="Content Placeholder 19">
            <a:extLst>
              <a:ext uri="{FF2B5EF4-FFF2-40B4-BE49-F238E27FC236}">
                <a16:creationId xmlns:a16="http://schemas.microsoft.com/office/drawing/2014/main" xmlns="" id="{EC7F4A9C-FD2D-B14C-9967-5120355E7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8449" y="2033650"/>
            <a:ext cx="4876801" cy="3637210"/>
          </a:xfrm>
        </p:spPr>
        <p:txBody>
          <a:bodyPr/>
          <a:lstStyle/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800" dirty="0"/>
              <a:t> Recruitment stopped after 2 HIV- “waves”</a:t>
            </a:r>
          </a:p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800" dirty="0"/>
              <a:t> Coupons not provided to 2</a:t>
            </a:r>
            <a:r>
              <a:rPr lang="en-US" sz="2800" baseline="30000" dirty="0"/>
              <a:t>nd</a:t>
            </a:r>
            <a:r>
              <a:rPr lang="en-US" sz="2800" dirty="0"/>
              <a:t> HIV negative in a row in a chain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8408F0D2-7A11-534F-B92D-C88CDB8850A9}"/>
              </a:ext>
            </a:extLst>
          </p:cNvPr>
          <p:cNvGrpSpPr/>
          <p:nvPr/>
        </p:nvGrpSpPr>
        <p:grpSpPr>
          <a:xfrm>
            <a:off x="8253243" y="5053741"/>
            <a:ext cx="2470601" cy="1499459"/>
            <a:chOff x="6389600" y="5360626"/>
            <a:chExt cx="2470601" cy="1499459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89A6F90E-DEE3-6F42-A7B6-D1C1E3C7C246}"/>
                </a:ext>
              </a:extLst>
            </p:cNvPr>
            <p:cNvGrpSpPr/>
            <p:nvPr/>
          </p:nvGrpSpPr>
          <p:grpSpPr>
            <a:xfrm>
              <a:off x="6396265" y="5360626"/>
              <a:ext cx="2457272" cy="406995"/>
              <a:chOff x="6396265" y="5564124"/>
              <a:chExt cx="2457272" cy="406995"/>
            </a:xfrm>
          </p:grpSpPr>
          <p:pic>
            <p:nvPicPr>
              <p:cNvPr id="104" name="Graphic 103" descr="Man">
                <a:extLst>
                  <a:ext uri="{FF2B5EF4-FFF2-40B4-BE49-F238E27FC236}">
                    <a16:creationId xmlns:a16="http://schemas.microsoft.com/office/drawing/2014/main" xmlns="" id="{053B5C2E-5CD3-984E-B4DB-E56F95195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6396265" y="5564124"/>
                <a:ext cx="406995" cy="406995"/>
              </a:xfrm>
              <a:prstGeom prst="rect">
                <a:avLst/>
              </a:prstGeom>
            </p:spPr>
          </p:pic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xmlns="" id="{10A363BC-17E2-3240-863C-FD5068DE75FC}"/>
                  </a:ext>
                </a:extLst>
              </p:cNvPr>
              <p:cNvSpPr txBox="1"/>
              <p:nvPr/>
            </p:nvSpPr>
            <p:spPr>
              <a:xfrm>
                <a:off x="6796596" y="5600557"/>
                <a:ext cx="2056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Seed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xmlns="" id="{8E4F377B-7B5B-6343-BC52-57132DFA130A}"/>
                </a:ext>
              </a:extLst>
            </p:cNvPr>
            <p:cNvGrpSpPr/>
            <p:nvPr/>
          </p:nvGrpSpPr>
          <p:grpSpPr>
            <a:xfrm>
              <a:off x="6389601" y="5906858"/>
              <a:ext cx="2470600" cy="406995"/>
              <a:chOff x="6389601" y="5906858"/>
              <a:chExt cx="2470600" cy="406995"/>
            </a:xfrm>
          </p:grpSpPr>
          <p:pic>
            <p:nvPicPr>
              <p:cNvPr id="102" name="Graphic 101" descr="Man">
                <a:extLst>
                  <a:ext uri="{FF2B5EF4-FFF2-40B4-BE49-F238E27FC236}">
                    <a16:creationId xmlns:a16="http://schemas.microsoft.com/office/drawing/2014/main" xmlns="" id="{D51BDF83-1D75-3042-B937-A9862C6FD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6389601" y="5906858"/>
                <a:ext cx="406995" cy="406995"/>
              </a:xfrm>
              <a:prstGeom prst="rect">
                <a:avLst/>
              </a:prstGeom>
            </p:spPr>
          </p:pic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xmlns="" id="{679C9A88-BF71-BC49-8761-9C1525CBECBB}"/>
                  </a:ext>
                </a:extLst>
              </p:cNvPr>
              <p:cNvSpPr txBox="1"/>
              <p:nvPr/>
            </p:nvSpPr>
            <p:spPr>
              <a:xfrm>
                <a:off x="6803260" y="5925689"/>
                <a:ext cx="2056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HIV+ Recruit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xmlns="" id="{AE35C62B-40FD-454A-BB98-4F74EE22132D}"/>
                </a:ext>
              </a:extLst>
            </p:cNvPr>
            <p:cNvGrpSpPr/>
            <p:nvPr/>
          </p:nvGrpSpPr>
          <p:grpSpPr>
            <a:xfrm>
              <a:off x="6389600" y="6453090"/>
              <a:ext cx="2470601" cy="406995"/>
              <a:chOff x="6389600" y="6453090"/>
              <a:chExt cx="2470601" cy="406995"/>
            </a:xfrm>
          </p:grpSpPr>
          <p:pic>
            <p:nvPicPr>
              <p:cNvPr id="100" name="Graphic 99" descr="Man">
                <a:extLst>
                  <a:ext uri="{FF2B5EF4-FFF2-40B4-BE49-F238E27FC236}">
                    <a16:creationId xmlns:a16="http://schemas.microsoft.com/office/drawing/2014/main" xmlns="" id="{C58EEECB-82F4-EF4D-9101-FD7BBA4AD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89600" y="6453090"/>
                <a:ext cx="406995" cy="406995"/>
              </a:xfrm>
              <a:prstGeom prst="rect">
                <a:avLst/>
              </a:prstGeom>
            </p:spPr>
          </p:pic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xmlns="" id="{3226BA59-2C35-1E4B-905C-33C645C98B14}"/>
                  </a:ext>
                </a:extLst>
              </p:cNvPr>
              <p:cNvSpPr txBox="1"/>
              <p:nvPr/>
            </p:nvSpPr>
            <p:spPr>
              <a:xfrm>
                <a:off x="6803260" y="6471921"/>
                <a:ext cx="2056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HIV- Recruit</a:t>
                </a:r>
              </a:p>
            </p:txBody>
          </p:sp>
        </p:grp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D4CBA7DB-6D9B-AD40-B667-7DD522B6A4F3}"/>
              </a:ext>
            </a:extLst>
          </p:cNvPr>
          <p:cNvCxnSpPr>
            <a:cxnSpLocks/>
          </p:cNvCxnSpPr>
          <p:nvPr/>
        </p:nvCxnSpPr>
        <p:spPr bwMode="auto">
          <a:xfrm flipH="1">
            <a:off x="5483097" y="4216005"/>
            <a:ext cx="412761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2" name="Graphic 111" descr="Close">
            <a:extLst>
              <a:ext uri="{FF2B5EF4-FFF2-40B4-BE49-F238E27FC236}">
                <a16:creationId xmlns:a16="http://schemas.microsoft.com/office/drawing/2014/main" xmlns="" id="{40C83277-ACE8-4A4B-A04B-FD5F332154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463459" y="3917845"/>
            <a:ext cx="574644" cy="574644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FD3702CB-DC33-EC4C-9C77-DE5287735A65}"/>
              </a:ext>
            </a:extLst>
          </p:cNvPr>
          <p:cNvCxnSpPr>
            <a:cxnSpLocks/>
          </p:cNvCxnSpPr>
          <p:nvPr/>
        </p:nvCxnSpPr>
        <p:spPr bwMode="auto">
          <a:xfrm flipH="1">
            <a:off x="5483096" y="5216489"/>
            <a:ext cx="412761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A5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4" name="Graphic 113" descr="Close">
            <a:extLst>
              <a:ext uri="{FF2B5EF4-FFF2-40B4-BE49-F238E27FC236}">
                <a16:creationId xmlns:a16="http://schemas.microsoft.com/office/drawing/2014/main" xmlns="" id="{24F068B3-ED08-B546-A3CA-DEE7DF172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453805" y="4927707"/>
            <a:ext cx="574644" cy="57464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1CDB696-E444-1744-ADAB-1ABAD814039A}"/>
              </a:ext>
            </a:extLst>
          </p:cNvPr>
          <p:cNvGrpSpPr/>
          <p:nvPr/>
        </p:nvGrpSpPr>
        <p:grpSpPr>
          <a:xfrm>
            <a:off x="3493925" y="3046038"/>
            <a:ext cx="664811" cy="574644"/>
            <a:chOff x="6988790" y="5491451"/>
            <a:chExt cx="664811" cy="574644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xmlns="" id="{92EAC835-4FDB-B449-BC22-B3527781109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988790" y="5748552"/>
              <a:ext cx="412761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16" name="Graphic 115" descr="Close">
              <a:extLst>
                <a:ext uri="{FF2B5EF4-FFF2-40B4-BE49-F238E27FC236}">
                  <a16:creationId xmlns:a16="http://schemas.microsoft.com/office/drawing/2014/main" xmlns="" id="{85D988C5-74A1-AA40-AC79-5B023E4E7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7078957" y="5491451"/>
              <a:ext cx="574644" cy="574644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4D673B41-F1DC-9B4E-ADE3-006D439D3C38}"/>
              </a:ext>
            </a:extLst>
          </p:cNvPr>
          <p:cNvGrpSpPr/>
          <p:nvPr/>
        </p:nvGrpSpPr>
        <p:grpSpPr>
          <a:xfrm>
            <a:off x="3498075" y="1951840"/>
            <a:ext cx="664811" cy="574644"/>
            <a:chOff x="6988790" y="5491451"/>
            <a:chExt cx="664811" cy="574644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xmlns="" id="{B67D8863-866D-A140-B311-D0FCD3B602A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988790" y="5748552"/>
              <a:ext cx="412761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19" name="Graphic 118" descr="Close">
              <a:extLst>
                <a:ext uri="{FF2B5EF4-FFF2-40B4-BE49-F238E27FC236}">
                  <a16:creationId xmlns:a16="http://schemas.microsoft.com/office/drawing/2014/main" xmlns="" id="{F9423402-6E15-BA4B-BCF5-5CC0F9028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7078957" y="5491451"/>
              <a:ext cx="574644" cy="574644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3370CB0B-0735-2046-8885-3B7213EDCDC3}"/>
              </a:ext>
            </a:extLst>
          </p:cNvPr>
          <p:cNvGrpSpPr/>
          <p:nvPr/>
        </p:nvGrpSpPr>
        <p:grpSpPr>
          <a:xfrm>
            <a:off x="3520020" y="2524458"/>
            <a:ext cx="664811" cy="574644"/>
            <a:chOff x="6988790" y="5491451"/>
            <a:chExt cx="664811" cy="574644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xmlns="" id="{B2917370-73B5-4149-BDA1-5CBB585449A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988790" y="5748552"/>
              <a:ext cx="412761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22" name="Graphic 121" descr="Close">
              <a:extLst>
                <a:ext uri="{FF2B5EF4-FFF2-40B4-BE49-F238E27FC236}">
                  <a16:creationId xmlns:a16="http://schemas.microsoft.com/office/drawing/2014/main" xmlns="" id="{2F6DD4BC-D1F7-3143-A0F7-039D14E84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7078957" y="5491451"/>
              <a:ext cx="574644" cy="574644"/>
            </a:xfrm>
            <a:prstGeom prst="rect">
              <a:avLst/>
            </a:prstGeom>
          </p:spPr>
        </p:pic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FF8F180D-8527-AF42-B2F3-9DB9B0CB295C}"/>
              </a:ext>
            </a:extLst>
          </p:cNvPr>
          <p:cNvGrpSpPr/>
          <p:nvPr/>
        </p:nvGrpSpPr>
        <p:grpSpPr>
          <a:xfrm>
            <a:off x="3527698" y="5130709"/>
            <a:ext cx="664811" cy="574644"/>
            <a:chOff x="6988790" y="5491451"/>
            <a:chExt cx="664811" cy="574644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xmlns="" id="{DF00B9D3-783B-D14A-AB94-14E462BDA02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988790" y="5748552"/>
              <a:ext cx="412761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25" name="Graphic 124" descr="Close">
              <a:extLst>
                <a:ext uri="{FF2B5EF4-FFF2-40B4-BE49-F238E27FC236}">
                  <a16:creationId xmlns:a16="http://schemas.microsoft.com/office/drawing/2014/main" xmlns="" id="{AA78C57C-2150-EC41-B732-2D19B5426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7078957" y="5491451"/>
              <a:ext cx="574644" cy="574644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F27AE60B-EA4D-8D44-9B27-233771DA51B1}"/>
              </a:ext>
            </a:extLst>
          </p:cNvPr>
          <p:cNvGrpSpPr/>
          <p:nvPr/>
        </p:nvGrpSpPr>
        <p:grpSpPr>
          <a:xfrm>
            <a:off x="3527698" y="5689203"/>
            <a:ext cx="664811" cy="574644"/>
            <a:chOff x="6988790" y="5491451"/>
            <a:chExt cx="664811" cy="574644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xmlns="" id="{D8D36F8D-8E63-4044-916F-3AED4213BC7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988790" y="5748552"/>
              <a:ext cx="412761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28" name="Graphic 127" descr="Close">
              <a:extLst>
                <a:ext uri="{FF2B5EF4-FFF2-40B4-BE49-F238E27FC236}">
                  <a16:creationId xmlns:a16="http://schemas.microsoft.com/office/drawing/2014/main" xmlns="" id="{37B7545D-E72B-3E45-BF33-939C691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7078957" y="5491451"/>
              <a:ext cx="574644" cy="574644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B51AF79B-2581-164D-8B1B-0A3D614A680B}"/>
              </a:ext>
            </a:extLst>
          </p:cNvPr>
          <p:cNvGrpSpPr/>
          <p:nvPr/>
        </p:nvGrpSpPr>
        <p:grpSpPr>
          <a:xfrm>
            <a:off x="4771824" y="3906391"/>
            <a:ext cx="849156" cy="507281"/>
            <a:chOff x="5869399" y="5550485"/>
            <a:chExt cx="849156" cy="507281"/>
          </a:xfrm>
        </p:grpSpPr>
        <p:pic>
          <p:nvPicPr>
            <p:cNvPr id="130" name="Graphic 129" descr="Man">
              <a:extLst>
                <a:ext uri="{FF2B5EF4-FFF2-40B4-BE49-F238E27FC236}">
                  <a16:creationId xmlns:a16="http://schemas.microsoft.com/office/drawing/2014/main" xmlns="" id="{6067A97C-4649-CE4D-8017-93B610B63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109086" y="5550485"/>
              <a:ext cx="609469" cy="507281"/>
            </a:xfrm>
            <a:prstGeom prst="rect">
              <a:avLst/>
            </a:prstGeom>
          </p:spPr>
        </p:pic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xmlns="" id="{F26B3975-F572-2D44-AD4A-3E10A8D0AF0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69399" y="5849261"/>
              <a:ext cx="391157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A5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80007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234B199-BF1F-594E-8F06-8CFE34A2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990600"/>
            <a:ext cx="10130118" cy="660400"/>
          </a:xfrm>
        </p:spPr>
        <p:txBody>
          <a:bodyPr/>
          <a:lstStyle/>
          <a:p>
            <a:r>
              <a:rPr lang="en-US" dirty="0"/>
              <a:t>Case-Finding Approaches: Active Case-Finding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E10CAB-845E-904D-B02B-9903A7FD1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8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  <p:sp>
        <p:nvSpPr>
          <p:cNvPr id="5" name="Content Placeholder 19">
            <a:extLst>
              <a:ext uri="{FF2B5EF4-FFF2-40B4-BE49-F238E27FC236}">
                <a16:creationId xmlns:a16="http://schemas.microsoft.com/office/drawing/2014/main" xmlns="" id="{937E1501-24FE-3E40-87D8-3779F19B2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8449" y="2302591"/>
            <a:ext cx="4876801" cy="3637210"/>
          </a:xfrm>
        </p:spPr>
        <p:txBody>
          <a:bodyPr/>
          <a:lstStyle/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800" dirty="0"/>
              <a:t> Community-based outreach</a:t>
            </a:r>
          </a:p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800" dirty="0"/>
              <a:t> Conducted by PWID</a:t>
            </a:r>
          </a:p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800" dirty="0"/>
              <a:t> Recruit peers to testing</a:t>
            </a:r>
          </a:p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800" dirty="0"/>
              <a:t> Attempt to reach into new networks</a:t>
            </a:r>
          </a:p>
          <a:p>
            <a:pPr>
              <a:buClr>
                <a:srgbClr val="45BEB4"/>
              </a:buClr>
              <a:buFont typeface="Lucida Grande" panose="020B0600040502020204" pitchFamily="34" charset="0"/>
              <a:buChar char="▶"/>
            </a:pPr>
            <a:r>
              <a:rPr lang="en-US" sz="2800" dirty="0"/>
              <a:t> “ACF”</a:t>
            </a:r>
          </a:p>
        </p:txBody>
      </p:sp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xmlns="" id="{0D7D4AE7-18F9-444D-9F90-833280F20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0159" y="3102233"/>
            <a:ext cx="3881190" cy="3230441"/>
          </a:xfrm>
          <a:prstGeom prst="rect">
            <a:avLst/>
          </a:prstGeom>
        </p:spPr>
      </p:pic>
      <p:pic>
        <p:nvPicPr>
          <p:cNvPr id="7" name="Graphic 6" descr="Chat">
            <a:extLst>
              <a:ext uri="{FF2B5EF4-FFF2-40B4-BE49-F238E27FC236}">
                <a16:creationId xmlns:a16="http://schemas.microsoft.com/office/drawing/2014/main" xmlns="" id="{71C897E0-9926-194B-99B1-15323BD6C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0754" y="1382299"/>
            <a:ext cx="2877100" cy="2877100"/>
          </a:xfrm>
          <a:prstGeom prst="rect">
            <a:avLst/>
          </a:prstGeom>
        </p:spPr>
      </p:pic>
      <p:pic>
        <p:nvPicPr>
          <p:cNvPr id="8" name="Graphic 7" descr="Man">
            <a:extLst>
              <a:ext uri="{FF2B5EF4-FFF2-40B4-BE49-F238E27FC236}">
                <a16:creationId xmlns:a16="http://schemas.microsoft.com/office/drawing/2014/main" xmlns="" id="{510F8533-88CA-3141-A9A2-9E982335B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17259" y="3170359"/>
            <a:ext cx="3881190" cy="323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41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2F74E60-2486-3E4A-8FD1-3BA55438C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Routine data collected by project MIS</a:t>
            </a:r>
          </a:p>
          <a:p>
            <a:r>
              <a:rPr lang="en-US" dirty="0"/>
              <a:t>Compare client demographic and clinical characteristics across case-finding approaches, and:</a:t>
            </a:r>
          </a:p>
          <a:p>
            <a:pPr lvl="1"/>
            <a:r>
              <a:rPr lang="en-US" dirty="0"/>
              <a:t>Yield (# of new HIV+ cases found / # people tested)</a:t>
            </a:r>
          </a:p>
          <a:p>
            <a:pPr lvl="1"/>
            <a:r>
              <a:rPr lang="en-US" dirty="0"/>
              <a:t>Number of previously untested clients</a:t>
            </a:r>
          </a:p>
          <a:p>
            <a:pPr lvl="1"/>
            <a:r>
              <a:rPr lang="en-US" dirty="0"/>
              <a:t>Women</a:t>
            </a:r>
          </a:p>
          <a:p>
            <a:pPr lvl="1"/>
            <a:r>
              <a:rPr lang="en-US" dirty="0"/>
              <a:t>Number of new HIV diagnoses</a:t>
            </a:r>
          </a:p>
          <a:p>
            <a:r>
              <a:rPr lang="en-US" dirty="0"/>
              <a:t>Fixed-effects logistic regression for predictors of new HIV-infection</a:t>
            </a:r>
          </a:p>
          <a:p>
            <a:pPr lvl="1"/>
            <a:r>
              <a:rPr lang="en-US" dirty="0"/>
              <a:t>By case-finding approach</a:t>
            </a:r>
          </a:p>
          <a:p>
            <a:pPr lvl="1"/>
            <a:r>
              <a:rPr lang="en-US" dirty="0"/>
              <a:t>Adjusting for clustering at the implementing NGO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0F5D791-1C01-F646-AF10-BD211AA2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7F1E6A-4F93-2944-B34E-A0E194A1D4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EE8616"/>
                </a:solidFill>
              </a:rPr>
              <a:t>page </a:t>
            </a:r>
            <a:fld id="{17665B4A-9771-46C1-B6FE-8AFE328D28BC}" type="slidenum">
              <a:rPr lang="en-US" smtClean="0">
                <a:solidFill>
                  <a:srgbClr val="EE8616"/>
                </a:solidFill>
              </a:rPr>
              <a:pPr>
                <a:defRPr/>
              </a:pPr>
              <a:t>9</a:t>
            </a:fld>
            <a:endParaRPr lang="en-US" sz="1400">
              <a:solidFill>
                <a:srgbClr val="EE8616"/>
              </a:solidFill>
              <a:latin typeface="Times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83294"/>
      </p:ext>
    </p:extLst>
  </p:cSld>
  <p:clrMapOvr>
    <a:masterClrMapping/>
  </p:clrMapOvr>
</p:sld>
</file>

<file path=ppt/theme/theme1.xml><?xml version="1.0" encoding="utf-8"?>
<a:theme xmlns:a="http://schemas.openxmlformats.org/drawingml/2006/main" name="PSI THEM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E8616"/>
      </a:accent1>
      <a:accent2>
        <a:srgbClr val="00B5E1"/>
      </a:accent2>
      <a:accent3>
        <a:srgbClr val="78A741"/>
      </a:accent3>
      <a:accent4>
        <a:srgbClr val="B4D23D"/>
      </a:accent4>
      <a:accent5>
        <a:srgbClr val="FEFFFF"/>
      </a:accent5>
      <a:accent6>
        <a:srgbClr val="BFBFBF"/>
      </a:accent6>
      <a:hlink>
        <a:srgbClr val="EE8616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36107</TotalTime>
  <Words>1338</Words>
  <Application>Microsoft Office PowerPoint</Application>
  <PresentationFormat>Widescreen</PresentationFormat>
  <Paragraphs>321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Arial Narrow</vt:lpstr>
      <vt:lpstr>Calibri</vt:lpstr>
      <vt:lpstr>Consolas Bold</vt:lpstr>
      <vt:lpstr>Futura Medium</vt:lpstr>
      <vt:lpstr>Lucida Grande</vt:lpstr>
      <vt:lpstr>Montserrat-Bold</vt:lpstr>
      <vt:lpstr>Montserrat-Regular</vt:lpstr>
      <vt:lpstr>Roboto Thin</vt:lpstr>
      <vt:lpstr>Times</vt:lpstr>
      <vt:lpstr>Times New Roman</vt:lpstr>
      <vt:lpstr>Wingdings</vt:lpstr>
      <vt:lpstr>PSI THEME</vt:lpstr>
      <vt:lpstr>Social Network Methods for HIV Case-Finding among People Who Inject Drugs in Tajikistan</vt:lpstr>
      <vt:lpstr>Disclosures</vt:lpstr>
      <vt:lpstr>Concentrated HIV Epidemic in Tajikistan</vt:lpstr>
      <vt:lpstr>Respondent Driven Sampling (RDS)</vt:lpstr>
      <vt:lpstr>RDS for HIV Case-Finding</vt:lpstr>
      <vt:lpstr>Case-Finding Approaches: Unlimited RDS</vt:lpstr>
      <vt:lpstr>Case-Finding Approaches: Wave-Limited RDS</vt:lpstr>
      <vt:lpstr>Case-Finding Approaches: Active Case-Finding</vt:lpstr>
      <vt:lpstr>Methods</vt:lpstr>
      <vt:lpstr>Demographics of clients by approach</vt:lpstr>
      <vt:lpstr>Demographics of clients by approach</vt:lpstr>
      <vt:lpstr>Demographics of clients by approach</vt:lpstr>
      <vt:lpstr>Yield Highest under Wave-Limited RDS</vt:lpstr>
      <vt:lpstr>Predictors of New HIV Infection: 3 Approaches</vt:lpstr>
      <vt:lpstr>Predictors of New HIV Infection: Limited vs. Unlimited RDS</vt:lpstr>
      <vt:lpstr>Limitations</vt:lpstr>
      <vt:lpstr>Conclusions</vt:lpstr>
      <vt:lpstr>Acknowledgements</vt:lpstr>
      <vt:lpstr>PowerPoint Presentation</vt:lpstr>
      <vt:lpstr>Recruitment under Unlimited vs. Limited RDS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Gender and System Constraints on the MHM Consumer Journey: Insights from India and Ethiopia</dc:title>
  <dc:creator>Kristen Little</dc:creator>
  <cp:lastModifiedBy>Saal</cp:lastModifiedBy>
  <cp:revision>106</cp:revision>
  <dcterms:created xsi:type="dcterms:W3CDTF">2018-06-19T20:39:06Z</dcterms:created>
  <dcterms:modified xsi:type="dcterms:W3CDTF">2018-07-26T10:37:31Z</dcterms:modified>
</cp:coreProperties>
</file>